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70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80" r:id="rId11"/>
    <p:sldId id="279" r:id="rId12"/>
    <p:sldId id="281" r:id="rId13"/>
    <p:sldId id="282" r:id="rId14"/>
    <p:sldId id="283" r:id="rId15"/>
    <p:sldId id="28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8890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ro-RO" dirty="0" smtClean="0"/>
              <a:t>30.05.2019</a:t>
            </a:r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3300" y="6057900"/>
            <a:ext cx="8166100" cy="800100"/>
          </a:xfrm>
        </p:spPr>
        <p:txBody>
          <a:bodyPr/>
          <a:lstStyle/>
          <a:p>
            <a:pPr>
              <a:tabLst>
                <a:tab pos="2971800" algn="ctr"/>
                <a:tab pos="5943600" algn="r"/>
              </a:tabLst>
            </a:pPr>
            <a:r>
              <a:rPr lang="ro-RO" sz="12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Asigurarea performanței și managementului calității în Municipiul Ploiești - Cod SMIS 120801</a:t>
            </a:r>
            <a:endParaRPr lang="en-US" sz="5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ro-RO" sz="12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 din Fondul Social European</a:t>
            </a:r>
            <a:endParaRPr lang="en-US" sz="5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207385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F64D-5F40-49BC-8A21-72B8F7C08AF4}" type="datetimeFigureOut">
              <a:rPr lang="ro-RO" smtClean="0"/>
              <a:t>29.05.2019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88-0648-48C4-B3C2-2C36E3AC63F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0019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F64D-5F40-49BC-8A21-72B8F7C08AF4}" type="datetimeFigureOut">
              <a:rPr lang="ro-RO" smtClean="0"/>
              <a:t>29.05.2019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88-0648-48C4-B3C2-2C36E3AC63F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720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F64D-5F40-49BC-8A21-72B8F7C08AF4}" type="datetimeFigureOut">
              <a:rPr lang="ro-RO" smtClean="0"/>
              <a:t>29.05.2019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88-0648-48C4-B3C2-2C36E3AC63F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3376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F64D-5F40-49BC-8A21-72B8F7C08AF4}" type="datetimeFigureOut">
              <a:rPr lang="ro-RO" smtClean="0"/>
              <a:t>29.05.2019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88-0648-48C4-B3C2-2C36E3AC63F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1661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F64D-5F40-49BC-8A21-72B8F7C08AF4}" type="datetimeFigureOut">
              <a:rPr lang="ro-RO" smtClean="0"/>
              <a:t>29.05.2019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88-0648-48C4-B3C2-2C36E3AC63F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1105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F64D-5F40-49BC-8A21-72B8F7C08AF4}" type="datetimeFigureOut">
              <a:rPr lang="ro-RO" smtClean="0"/>
              <a:t>29.05.2019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88-0648-48C4-B3C2-2C36E3AC63F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5424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F64D-5F40-49BC-8A21-72B8F7C08AF4}" type="datetimeFigureOut">
              <a:rPr lang="ro-RO" smtClean="0"/>
              <a:t>29.05.2019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88-0648-48C4-B3C2-2C36E3AC63F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9891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F64D-5F40-49BC-8A21-72B8F7C08AF4}" type="datetimeFigureOut">
              <a:rPr lang="ro-RO" smtClean="0"/>
              <a:t>29.05.2019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88-0648-48C4-B3C2-2C36E3AC63F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0148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F64D-5F40-49BC-8A21-72B8F7C08AF4}" type="datetimeFigureOut">
              <a:rPr lang="ro-RO" smtClean="0"/>
              <a:t>29.05.2019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88-0648-48C4-B3C2-2C36E3AC63F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0085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F64D-5F40-49BC-8A21-72B8F7C08AF4}" type="datetimeFigureOut">
              <a:rPr lang="ro-RO" smtClean="0"/>
              <a:t>29.05.2019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2D88-0648-48C4-B3C2-2C36E3AC63F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4700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2F64D-5F40-49BC-8A21-72B8F7C08AF4}" type="datetimeFigureOut">
              <a:rPr lang="ro-RO" smtClean="0"/>
              <a:t>29.05.2019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62D88-0648-48C4-B3C2-2C36E3AC63F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8847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1524000" y="2242159"/>
            <a:ext cx="9144000" cy="1966586"/>
          </a:xfrm>
        </p:spPr>
        <p:txBody>
          <a:bodyPr>
            <a:normAutofit fontScale="90000"/>
          </a:bodyPr>
          <a:lstStyle/>
          <a:p>
            <a:r>
              <a:rPr lang="en-US" sz="4400" b="1" dirty="0" err="1">
                <a:latin typeface="Trebuchet MS" panose="020B0603020202020204" pitchFamily="34" charset="0"/>
              </a:rPr>
              <a:t>Conferinta</a:t>
            </a:r>
            <a:r>
              <a:rPr lang="en-US" sz="4400" b="1" dirty="0">
                <a:latin typeface="Trebuchet MS" panose="020B0603020202020204" pitchFamily="34" charset="0"/>
              </a:rPr>
              <a:t> de </a:t>
            </a:r>
            <a:r>
              <a:rPr lang="en-US" sz="4400" b="1" dirty="0" err="1">
                <a:latin typeface="Trebuchet MS" panose="020B0603020202020204" pitchFamily="34" charset="0"/>
              </a:rPr>
              <a:t>diseminare</a:t>
            </a:r>
            <a:r>
              <a:rPr lang="en-US" sz="4400" b="1" dirty="0">
                <a:latin typeface="Trebuchet MS" panose="020B0603020202020204" pitchFamily="34" charset="0"/>
              </a:rPr>
              <a:t> a </a:t>
            </a:r>
            <a:r>
              <a:rPr lang="en-US" sz="4400" b="1" dirty="0" err="1">
                <a:latin typeface="Trebuchet MS" panose="020B0603020202020204" pitchFamily="34" charset="0"/>
              </a:rPr>
              <a:t>rezultatelor</a:t>
            </a:r>
            <a:r>
              <a:rPr lang="en-US" sz="4400" b="1" dirty="0">
                <a:latin typeface="Trebuchet MS" panose="020B0603020202020204" pitchFamily="34" charset="0"/>
              </a:rPr>
              <a:t> </a:t>
            </a:r>
            <a:r>
              <a:rPr lang="en-US" sz="4400" b="1" dirty="0" err="1">
                <a:latin typeface="Trebuchet MS" panose="020B0603020202020204" pitchFamily="34" charset="0"/>
              </a:rPr>
              <a:t>implementarii</a:t>
            </a:r>
            <a:r>
              <a:rPr lang="en-US" sz="4400" b="1" dirty="0">
                <a:latin typeface="Trebuchet MS" panose="020B0603020202020204" pitchFamily="34" charset="0"/>
              </a:rPr>
              <a:t> </a:t>
            </a:r>
            <a:r>
              <a:rPr lang="en-US" sz="4400" b="1" dirty="0" smtClean="0">
                <a:latin typeface="Trebuchet MS" panose="020B0603020202020204" pitchFamily="34" charset="0"/>
              </a:rPr>
              <a:t>CAF</a:t>
            </a:r>
            <a:r>
              <a:rPr lang="ro-RO" sz="4400" b="1" dirty="0" smtClean="0">
                <a:latin typeface="Trebuchet MS" panose="020B0603020202020204" pitchFamily="34" charset="0"/>
              </a:rPr>
              <a:t/>
            </a:r>
            <a:br>
              <a:rPr lang="ro-RO" sz="4400" b="1" dirty="0" smtClean="0">
                <a:latin typeface="Trebuchet MS" panose="020B0603020202020204" pitchFamily="34" charset="0"/>
              </a:rPr>
            </a:br>
            <a:r>
              <a:rPr lang="en-US" sz="4400" b="1" dirty="0" smtClean="0">
                <a:latin typeface="Trebuchet MS" panose="020B0603020202020204" pitchFamily="34" charset="0"/>
              </a:rPr>
              <a:t>- </a:t>
            </a:r>
            <a:r>
              <a:rPr lang="ro-RO" sz="4000" b="1" dirty="0" smtClean="0">
                <a:latin typeface="Trebuchet MS" panose="020B0603020202020204" pitchFamily="34" charset="0"/>
              </a:rPr>
              <a:t>Municipiul Ploiesti</a:t>
            </a:r>
            <a:r>
              <a:rPr lang="en-US" sz="4000" b="1" dirty="0" smtClean="0">
                <a:latin typeface="Trebuchet MS" panose="020B0603020202020204" pitchFamily="34" charset="0"/>
              </a:rPr>
              <a:t> - </a:t>
            </a:r>
            <a:r>
              <a:rPr lang="ro-RO" sz="4000" b="1" dirty="0" smtClean="0">
                <a:latin typeface="Trebuchet MS" panose="020B0603020202020204" pitchFamily="34" charset="0"/>
              </a:rPr>
              <a:t/>
            </a:r>
            <a:br>
              <a:rPr lang="ro-RO" sz="4000" b="1" dirty="0" smtClean="0">
                <a:latin typeface="Trebuchet MS" panose="020B0603020202020204" pitchFamily="34" charset="0"/>
              </a:rPr>
            </a:br>
            <a:r>
              <a:rPr lang="ro-RO" sz="2200" b="1" dirty="0" smtClean="0">
                <a:latin typeface="Trebuchet MS" panose="020B0603020202020204" pitchFamily="34" charset="0"/>
              </a:rPr>
              <a:t>30 mai 2019</a:t>
            </a:r>
            <a:endParaRPr lang="ro-RO" sz="2200" b="1" dirty="0">
              <a:latin typeface="Trebuchet MS" panose="020B0603020202020204" pitchFamily="34" charset="0"/>
            </a:endParaRPr>
          </a:p>
        </p:txBody>
      </p:sp>
      <p:pic>
        <p:nvPicPr>
          <p:cNvPr id="5" name="Picture 4" descr="Header A4 Portrai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3" y="384313"/>
            <a:ext cx="7182678" cy="71561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022" y="5405187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521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50770" y="1217052"/>
            <a:ext cx="5125041" cy="54447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err="1" smtClean="0">
                <a:latin typeface="Trebuchet MS" panose="020B0603020202020204" pitchFamily="34" charset="0"/>
              </a:rPr>
              <a:t>Etapele</a:t>
            </a:r>
            <a:r>
              <a:rPr lang="en-US" sz="2400" b="1" dirty="0" smtClean="0">
                <a:latin typeface="Trebuchet MS" panose="020B0603020202020204" pitchFamily="34" charset="0"/>
              </a:rPr>
              <a:t> </a:t>
            </a:r>
            <a:r>
              <a:rPr lang="en-US" sz="2400" b="1" dirty="0" err="1" smtClean="0">
                <a:latin typeface="Trebuchet MS" panose="020B0603020202020204" pitchFamily="34" charset="0"/>
              </a:rPr>
              <a:t>implementarii</a:t>
            </a:r>
            <a:r>
              <a:rPr lang="en-US" sz="2400" b="1" dirty="0" smtClean="0">
                <a:latin typeface="Trebuchet MS" panose="020B0603020202020204" pitchFamily="34" charset="0"/>
              </a:rPr>
              <a:t> CAF</a:t>
            </a:r>
            <a:endParaRPr lang="en-US" sz="2400" dirty="0">
              <a:latin typeface="Trebuchet MS" panose="020B0603020202020204" pitchFamily="34" charset="0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761522"/>
            <a:ext cx="6772102" cy="4351338"/>
          </a:xfrm>
        </p:spPr>
      </p:pic>
      <p:pic>
        <p:nvPicPr>
          <p:cNvPr id="5" name="Picture 4" descr="Header A4 Portrai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3" y="384313"/>
            <a:ext cx="7182678" cy="71561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722" y="5638270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697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46662" y="1217052"/>
            <a:ext cx="9326880" cy="66993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 smtClean="0">
                <a:latin typeface="Trebuchet MS" panose="020B0603020202020204" pitchFamily="34" charset="0"/>
              </a:rPr>
              <a:t>Cadrul</a:t>
            </a:r>
            <a:r>
              <a:rPr lang="en-US" sz="2800" b="1" dirty="0" smtClean="0">
                <a:latin typeface="Trebuchet MS" panose="020B0603020202020204" pitchFamily="34" charset="0"/>
              </a:rPr>
              <a:t> </a:t>
            </a:r>
            <a:r>
              <a:rPr lang="en-US" sz="2800" b="1" dirty="0" err="1" smtClean="0">
                <a:latin typeface="Trebuchet MS" panose="020B0603020202020204" pitchFamily="34" charset="0"/>
              </a:rPr>
              <a:t>comun</a:t>
            </a:r>
            <a:r>
              <a:rPr lang="en-US" sz="2800" b="1" dirty="0" smtClean="0">
                <a:latin typeface="Trebuchet MS" panose="020B0603020202020204" pitchFamily="34" charset="0"/>
              </a:rPr>
              <a:t> de </a:t>
            </a:r>
            <a:r>
              <a:rPr lang="en-US" sz="2800" b="1" dirty="0" err="1" smtClean="0">
                <a:latin typeface="Trebuchet MS" panose="020B0603020202020204" pitchFamily="34" charset="0"/>
              </a:rPr>
              <a:t>autoevaluare</a:t>
            </a:r>
            <a:r>
              <a:rPr lang="en-US" sz="2800" b="1" dirty="0" smtClean="0">
                <a:latin typeface="Trebuchet MS" panose="020B0603020202020204" pitchFamily="34" charset="0"/>
              </a:rPr>
              <a:t> in </a:t>
            </a:r>
            <a:r>
              <a:rPr lang="en-US" sz="2800" b="1" dirty="0" err="1" smtClean="0">
                <a:latin typeface="Trebuchet MS" panose="020B0603020202020204" pitchFamily="34" charset="0"/>
              </a:rPr>
              <a:t>Municipiul</a:t>
            </a:r>
            <a:r>
              <a:rPr lang="en-US" sz="2800" b="1" dirty="0" smtClean="0">
                <a:latin typeface="Trebuchet MS" panose="020B0603020202020204" pitchFamily="34" charset="0"/>
              </a:rPr>
              <a:t> Ploiesti</a:t>
            </a:r>
            <a:endParaRPr lang="en-US" sz="2800" b="1" dirty="0">
              <a:latin typeface="Trebuchet MS" panose="020B0603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1400" dirty="0" smtClean="0">
                <a:latin typeface="Trebuchet MS" panose="020B0603020202020204" pitchFamily="34" charset="0"/>
              </a:rPr>
              <a:t>Activitatea </a:t>
            </a:r>
            <a:r>
              <a:rPr lang="it-IT" sz="1400" dirty="0">
                <a:latin typeface="Trebuchet MS" panose="020B0603020202020204" pitchFamily="34" charset="0"/>
              </a:rPr>
              <a:t>3 - Introducerea instrumentului de management al calitatii si performantei CAF in Municipiul Ploiesti, serviciile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>
                <a:latin typeface="Trebuchet MS" panose="020B0603020202020204" pitchFamily="34" charset="0"/>
              </a:rPr>
              <a:t>descentralizate si subordonate, in concordanta cu Planul de actiuni pentru implementarea etapizata a managementului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 smtClean="0">
                <a:latin typeface="Trebuchet MS" panose="020B0603020202020204" pitchFamily="34" charset="0"/>
              </a:rPr>
              <a:t>calitatii </a:t>
            </a:r>
            <a:r>
              <a:rPr lang="it-IT" sz="1400" dirty="0">
                <a:latin typeface="Trebuchet MS" panose="020B0603020202020204" pitchFamily="34" charset="0"/>
              </a:rPr>
              <a:t>in </a:t>
            </a:r>
            <a:r>
              <a:rPr lang="it-IT" sz="1400" dirty="0" smtClean="0">
                <a:latin typeface="Trebuchet MS" panose="020B0603020202020204" pitchFamily="34" charset="0"/>
              </a:rPr>
              <a:t>autoritati </a:t>
            </a:r>
            <a:r>
              <a:rPr lang="it-IT" sz="1400" dirty="0">
                <a:latin typeface="Trebuchet MS" panose="020B0603020202020204" pitchFamily="34" charset="0"/>
              </a:rPr>
              <a:t>si institutii </a:t>
            </a:r>
            <a:r>
              <a:rPr lang="it-IT" sz="1400" dirty="0" smtClean="0">
                <a:latin typeface="Trebuchet MS" panose="020B0603020202020204" pitchFamily="34" charset="0"/>
              </a:rPr>
              <a:t>publice</a:t>
            </a:r>
          </a:p>
          <a:p>
            <a:pPr marL="0" indent="0">
              <a:lnSpc>
                <a:spcPct val="100000"/>
              </a:lnSpc>
              <a:buNone/>
            </a:pPr>
            <a:endParaRPr lang="it-IT" sz="1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it-IT" sz="1400" dirty="0" smtClean="0">
                <a:latin typeface="Trebuchet MS" panose="020B0603020202020204" pitchFamily="34" charset="0"/>
              </a:rPr>
              <a:t>Subactivitate </a:t>
            </a:r>
            <a:r>
              <a:rPr lang="it-IT" sz="1400" dirty="0">
                <a:latin typeface="Trebuchet MS" panose="020B0603020202020204" pitchFamily="34" charset="0"/>
              </a:rPr>
              <a:t>3.1 - Derularea unui </a:t>
            </a:r>
            <a:r>
              <a:rPr lang="it-IT" sz="1400" dirty="0" smtClean="0">
                <a:latin typeface="Trebuchet MS" panose="020B0603020202020204" pitchFamily="34" charset="0"/>
              </a:rPr>
              <a:t>schimb </a:t>
            </a:r>
            <a:r>
              <a:rPr lang="en-US" sz="1400" dirty="0" smtClean="0">
                <a:latin typeface="Trebuchet MS" panose="020B0603020202020204" pitchFamily="34" charset="0"/>
              </a:rPr>
              <a:t>de </a:t>
            </a:r>
            <a:r>
              <a:rPr lang="en-US" sz="1400" dirty="0" err="1">
                <a:latin typeface="Trebuchet MS" panose="020B0603020202020204" pitchFamily="34" charset="0"/>
              </a:rPr>
              <a:t>experienta</a:t>
            </a:r>
            <a:r>
              <a:rPr lang="en-US" sz="1400" dirty="0">
                <a:latin typeface="Trebuchet MS" panose="020B0603020202020204" pitchFamily="34" charset="0"/>
              </a:rPr>
              <a:t> </a:t>
            </a:r>
            <a:r>
              <a:rPr lang="en-US" sz="1400" dirty="0" smtClean="0">
                <a:latin typeface="Trebuchet MS" panose="020B0603020202020204" pitchFamily="34" charset="0"/>
              </a:rPr>
              <a:t>cu </a:t>
            </a:r>
            <a:r>
              <a:rPr lang="en-US" sz="1400" dirty="0" err="1" smtClean="0">
                <a:latin typeface="Trebuchet MS" panose="020B0603020202020204" pitchFamily="34" charset="0"/>
              </a:rPr>
              <a:t>autoritati</a:t>
            </a:r>
            <a:r>
              <a:rPr lang="en-US" sz="1400" dirty="0" smtClean="0">
                <a:latin typeface="Trebuchet MS" panose="020B0603020202020204" pitchFamily="34" charset="0"/>
              </a:rPr>
              <a:t>/</a:t>
            </a:r>
            <a:r>
              <a:rPr lang="en-US" sz="1400" dirty="0" err="1" smtClean="0">
                <a:latin typeface="Trebuchet MS" panose="020B0603020202020204" pitchFamily="34" charset="0"/>
              </a:rPr>
              <a:t>institutii</a:t>
            </a:r>
            <a:r>
              <a:rPr lang="en-US" sz="1400" dirty="0" smtClean="0">
                <a:latin typeface="Trebuchet MS" panose="020B0603020202020204" pitchFamily="34" charset="0"/>
              </a:rPr>
              <a:t>/</a:t>
            </a:r>
            <a:r>
              <a:rPr lang="en-US" sz="1400" dirty="0" err="1" smtClean="0">
                <a:latin typeface="Trebuchet MS" panose="020B0603020202020204" pitchFamily="34" charset="0"/>
              </a:rPr>
              <a:t>organisme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 err="1" smtClean="0">
                <a:latin typeface="Trebuchet MS" panose="020B0603020202020204" pitchFamily="34" charset="0"/>
              </a:rPr>
              <a:t>publice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 err="1" smtClean="0">
                <a:latin typeface="Trebuchet MS" panose="020B0603020202020204" pitchFamily="34" charset="0"/>
              </a:rPr>
              <a:t>transnationale</a:t>
            </a:r>
            <a:r>
              <a:rPr lang="en-US" sz="1400" dirty="0">
                <a:latin typeface="Trebuchet MS" panose="020B0603020202020204" pitchFamily="34" charset="0"/>
              </a:rPr>
              <a:t>, in </a:t>
            </a:r>
            <a:r>
              <a:rPr lang="en-US" sz="1400" dirty="0" err="1">
                <a:latin typeface="Trebuchet MS" panose="020B0603020202020204" pitchFamily="34" charset="0"/>
              </a:rPr>
              <a:t>vederea</a:t>
            </a:r>
            <a:r>
              <a:rPr lang="en-US" sz="1400" dirty="0">
                <a:latin typeface="Trebuchet MS" panose="020B0603020202020204" pitchFamily="34" charset="0"/>
              </a:rPr>
              <a:t> </a:t>
            </a:r>
            <a:r>
              <a:rPr lang="en-US" sz="1400" dirty="0" err="1" smtClean="0">
                <a:latin typeface="Trebuchet MS" panose="020B0603020202020204" pitchFamily="34" charset="0"/>
              </a:rPr>
              <a:t>introducerii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fr-FR" sz="1400" dirty="0" err="1" smtClean="0">
                <a:latin typeface="Trebuchet MS" panose="020B0603020202020204" pitchFamily="34" charset="0"/>
              </a:rPr>
              <a:t>instrumentului</a:t>
            </a:r>
            <a:r>
              <a:rPr lang="fr-FR" sz="1400" dirty="0" smtClean="0">
                <a:latin typeface="Trebuchet MS" panose="020B0603020202020204" pitchFamily="34" charset="0"/>
              </a:rPr>
              <a:t> </a:t>
            </a:r>
            <a:r>
              <a:rPr lang="fr-FR" sz="1400" dirty="0">
                <a:latin typeface="Trebuchet MS" panose="020B0603020202020204" pitchFamily="34" charset="0"/>
              </a:rPr>
              <a:t>de management al </a:t>
            </a:r>
            <a:r>
              <a:rPr lang="fr-FR" sz="1400" dirty="0" err="1" smtClean="0">
                <a:latin typeface="Trebuchet MS" panose="020B0603020202020204" pitchFamily="34" charset="0"/>
              </a:rPr>
              <a:t>calitatii</a:t>
            </a:r>
            <a:r>
              <a:rPr lang="fr-FR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 err="1" smtClean="0">
                <a:latin typeface="Trebuchet MS" panose="020B0603020202020204" pitchFamily="34" charset="0"/>
              </a:rPr>
              <a:t>si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latin typeface="Trebuchet MS" panose="020B0603020202020204" pitchFamily="34" charset="0"/>
              </a:rPr>
              <a:t>performantei</a:t>
            </a:r>
            <a:r>
              <a:rPr lang="en-US" sz="1400" dirty="0">
                <a:latin typeface="Trebuchet MS" panose="020B0603020202020204" pitchFamily="34" charset="0"/>
              </a:rPr>
              <a:t> </a:t>
            </a:r>
            <a:r>
              <a:rPr lang="en-US" sz="1400" dirty="0" smtClean="0">
                <a:latin typeface="Trebuchet MS" panose="020B0603020202020204" pitchFamily="34" charset="0"/>
              </a:rPr>
              <a:t>CAF</a:t>
            </a:r>
          </a:p>
          <a:p>
            <a:pPr marL="0" indent="0">
              <a:buNone/>
            </a:pPr>
            <a:r>
              <a:rPr lang="en-US" sz="1400" dirty="0" err="1">
                <a:latin typeface="Trebuchet MS" panose="020B0603020202020204" pitchFamily="34" charset="0"/>
              </a:rPr>
              <a:t>Subactivitate</a:t>
            </a:r>
            <a:r>
              <a:rPr lang="en-US" sz="1400" dirty="0">
                <a:latin typeface="Trebuchet MS" panose="020B0603020202020204" pitchFamily="34" charset="0"/>
              </a:rPr>
              <a:t> 3.2 </a:t>
            </a:r>
            <a:r>
              <a:rPr lang="en-US" sz="1400" dirty="0" err="1" smtClean="0">
                <a:latin typeface="Trebuchet MS" panose="020B0603020202020204" pitchFamily="34" charset="0"/>
              </a:rPr>
              <a:t>Elaborarea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 err="1" smtClean="0">
                <a:latin typeface="Trebuchet MS" panose="020B0603020202020204" pitchFamily="34" charset="0"/>
              </a:rPr>
              <a:t>documentatiei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latin typeface="Trebuchet MS" panose="020B0603020202020204" pitchFamily="34" charset="0"/>
              </a:rPr>
              <a:t>necesare</a:t>
            </a:r>
            <a:r>
              <a:rPr lang="en-US" sz="1400" dirty="0">
                <a:latin typeface="Trebuchet MS" panose="020B0603020202020204" pitchFamily="34" charset="0"/>
              </a:rPr>
              <a:t> </a:t>
            </a:r>
            <a:r>
              <a:rPr lang="en-US" sz="1400" dirty="0" err="1" smtClean="0">
                <a:latin typeface="Trebuchet MS" panose="020B0603020202020204" pitchFamily="34" charset="0"/>
              </a:rPr>
              <a:t>pentru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 err="1" smtClean="0">
                <a:latin typeface="Trebuchet MS" panose="020B0603020202020204" pitchFamily="34" charset="0"/>
              </a:rPr>
              <a:t>implementarea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latin typeface="Trebuchet MS" panose="020B0603020202020204" pitchFamily="34" charset="0"/>
              </a:rPr>
              <a:t>instrumentului</a:t>
            </a:r>
            <a:r>
              <a:rPr lang="en-US" sz="1400" dirty="0">
                <a:latin typeface="Trebuchet MS" panose="020B0603020202020204" pitchFamily="34" charset="0"/>
              </a:rPr>
              <a:t> </a:t>
            </a:r>
            <a:r>
              <a:rPr lang="en-US" sz="1400" dirty="0" smtClean="0">
                <a:latin typeface="Trebuchet MS" panose="020B0603020202020204" pitchFamily="34" charset="0"/>
              </a:rPr>
              <a:t>de </a:t>
            </a:r>
            <a:r>
              <a:rPr lang="it-IT" sz="1400" dirty="0" smtClean="0">
                <a:latin typeface="Trebuchet MS" panose="020B0603020202020204" pitchFamily="34" charset="0"/>
              </a:rPr>
              <a:t>management </a:t>
            </a:r>
            <a:r>
              <a:rPr lang="it-IT" sz="1400" dirty="0">
                <a:latin typeface="Trebuchet MS" panose="020B0603020202020204" pitchFamily="34" charset="0"/>
              </a:rPr>
              <a:t>al </a:t>
            </a:r>
            <a:r>
              <a:rPr lang="it-IT" sz="1400" dirty="0" smtClean="0">
                <a:latin typeface="Trebuchet MS" panose="020B0603020202020204" pitchFamily="34" charset="0"/>
              </a:rPr>
              <a:t>calitatii  </a:t>
            </a:r>
            <a:r>
              <a:rPr lang="it-IT" sz="1400" dirty="0">
                <a:latin typeface="Trebuchet MS" panose="020B0603020202020204" pitchFamily="34" charset="0"/>
              </a:rPr>
              <a:t>si </a:t>
            </a:r>
            <a:r>
              <a:rPr lang="it-IT" sz="1400" dirty="0" smtClean="0">
                <a:latin typeface="Trebuchet MS" panose="020B0603020202020204" pitchFamily="34" charset="0"/>
              </a:rPr>
              <a:t>performantei CAF in Municipiul Ploiesti, serviciile </a:t>
            </a:r>
            <a:r>
              <a:rPr lang="en-US" sz="1400" dirty="0" err="1" smtClean="0">
                <a:latin typeface="Trebuchet MS" panose="020B0603020202020204" pitchFamily="34" charset="0"/>
              </a:rPr>
              <a:t>descentralizate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 err="1" smtClean="0">
                <a:latin typeface="Trebuchet MS" panose="020B0603020202020204" pitchFamily="34" charset="0"/>
              </a:rPr>
              <a:t>si</a:t>
            </a:r>
            <a:r>
              <a:rPr lang="en-US" sz="1400" dirty="0" smtClean="0">
                <a:latin typeface="Trebuchet MS" panose="020B0603020202020204" pitchFamily="34" charset="0"/>
              </a:rPr>
              <a:t> subordinate</a:t>
            </a:r>
          </a:p>
          <a:p>
            <a:pPr marL="0" indent="0">
              <a:buNone/>
            </a:pPr>
            <a:r>
              <a:rPr lang="en-US" sz="1400" dirty="0" err="1">
                <a:latin typeface="Trebuchet MS" panose="020B0603020202020204" pitchFamily="34" charset="0"/>
              </a:rPr>
              <a:t>Subactivitate</a:t>
            </a:r>
            <a:r>
              <a:rPr lang="en-US" sz="1400" dirty="0">
                <a:latin typeface="Trebuchet MS" panose="020B0603020202020204" pitchFamily="34" charset="0"/>
              </a:rPr>
              <a:t> 3.3 </a:t>
            </a:r>
            <a:r>
              <a:rPr lang="en-US" sz="1400" dirty="0" err="1" smtClean="0">
                <a:latin typeface="Trebuchet MS" panose="020B0603020202020204" pitchFamily="34" charset="0"/>
              </a:rPr>
              <a:t>Implementarea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fr-FR" sz="1400" dirty="0" err="1" smtClean="0">
                <a:latin typeface="Trebuchet MS" panose="020B0603020202020204" pitchFamily="34" charset="0"/>
              </a:rPr>
              <a:t>instrumentului</a:t>
            </a:r>
            <a:r>
              <a:rPr lang="fr-FR" sz="1400" dirty="0" smtClean="0">
                <a:latin typeface="Trebuchet MS" panose="020B0603020202020204" pitchFamily="34" charset="0"/>
              </a:rPr>
              <a:t> </a:t>
            </a:r>
            <a:r>
              <a:rPr lang="fr-FR" sz="1400" dirty="0">
                <a:latin typeface="Trebuchet MS" panose="020B0603020202020204" pitchFamily="34" charset="0"/>
              </a:rPr>
              <a:t>de management al </a:t>
            </a:r>
            <a:r>
              <a:rPr lang="fr-FR" sz="1400" dirty="0" err="1" smtClean="0">
                <a:latin typeface="Trebuchet MS" panose="020B0603020202020204" pitchFamily="34" charset="0"/>
              </a:rPr>
              <a:t>calitatii</a:t>
            </a:r>
            <a:r>
              <a:rPr lang="fr-FR" sz="1400" dirty="0" smtClean="0">
                <a:latin typeface="Trebuchet MS" panose="020B0603020202020204" pitchFamily="34" charset="0"/>
              </a:rPr>
              <a:t> </a:t>
            </a:r>
            <a:r>
              <a:rPr lang="it-IT" sz="1400" dirty="0" smtClean="0">
                <a:latin typeface="Trebuchet MS" panose="020B0603020202020204" pitchFamily="34" charset="0"/>
              </a:rPr>
              <a:t>si </a:t>
            </a:r>
            <a:r>
              <a:rPr lang="it-IT" sz="1400" dirty="0">
                <a:latin typeface="Trebuchet MS" panose="020B0603020202020204" pitchFamily="34" charset="0"/>
              </a:rPr>
              <a:t>performantei CAF in Municipiul Ploiesti</a:t>
            </a:r>
            <a:r>
              <a:rPr lang="it-IT" sz="1400" dirty="0" smtClean="0">
                <a:latin typeface="Trebuchet MS" panose="020B0603020202020204" pitchFamily="34" charset="0"/>
              </a:rPr>
              <a:t>, serviciile </a:t>
            </a:r>
            <a:r>
              <a:rPr lang="it-IT" sz="1400" dirty="0">
                <a:latin typeface="Trebuchet MS" panose="020B0603020202020204" pitchFamily="34" charset="0"/>
              </a:rPr>
              <a:t>descentralizate si subordonate </a:t>
            </a:r>
            <a:r>
              <a:rPr lang="it-IT" sz="1400" dirty="0" smtClean="0">
                <a:latin typeface="Trebuchet MS" panose="020B0603020202020204" pitchFamily="34" charset="0"/>
              </a:rPr>
              <a:t>si </a:t>
            </a:r>
            <a:r>
              <a:rPr lang="pt-BR" sz="1400" dirty="0" smtClean="0">
                <a:latin typeface="Trebuchet MS" panose="020B0603020202020204" pitchFamily="34" charset="0"/>
              </a:rPr>
              <a:t>realizarea </a:t>
            </a:r>
            <a:r>
              <a:rPr lang="pt-BR" sz="1400" dirty="0">
                <a:latin typeface="Trebuchet MS" panose="020B0603020202020204" pitchFamily="34" charset="0"/>
              </a:rPr>
              <a:t>Planului de </a:t>
            </a:r>
            <a:r>
              <a:rPr lang="pt-BR" sz="1400" dirty="0" smtClean="0">
                <a:latin typeface="Trebuchet MS" panose="020B0603020202020204" pitchFamily="34" charset="0"/>
              </a:rPr>
              <a:t>actiuni de </a:t>
            </a:r>
            <a:r>
              <a:rPr lang="en-US" sz="1400" dirty="0" err="1" smtClean="0">
                <a:latin typeface="Trebuchet MS" panose="020B0603020202020204" pitchFamily="34" charset="0"/>
              </a:rPr>
              <a:t>îmbunatatire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>
                <a:latin typeface="Trebuchet MS" panose="020B0603020202020204" pitchFamily="34" charset="0"/>
              </a:rPr>
              <a:t>a </a:t>
            </a:r>
            <a:r>
              <a:rPr lang="en-US" sz="1400" dirty="0" err="1" smtClean="0">
                <a:latin typeface="Trebuchet MS" panose="020B0603020202020204" pitchFamily="34" charset="0"/>
              </a:rPr>
              <a:t>institutiei</a:t>
            </a:r>
            <a:endParaRPr lang="en-US" sz="1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Trebuchet MS" panose="020B0603020202020204" pitchFamily="34" charset="0"/>
              </a:rPr>
              <a:t>Subactivitate</a:t>
            </a:r>
            <a:r>
              <a:rPr lang="en-US" sz="1400" dirty="0">
                <a:latin typeface="Trebuchet MS" panose="020B0603020202020204" pitchFamily="34" charset="0"/>
              </a:rPr>
              <a:t> 3.4 Realizarea </a:t>
            </a:r>
            <a:r>
              <a:rPr lang="en-US" sz="1400" dirty="0" err="1" smtClean="0">
                <a:latin typeface="Trebuchet MS" panose="020B0603020202020204" pitchFamily="34" charset="0"/>
              </a:rPr>
              <a:t>si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 err="1" smtClean="0">
                <a:latin typeface="Trebuchet MS" panose="020B0603020202020204" pitchFamily="34" charset="0"/>
              </a:rPr>
              <a:t>implementarea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latin typeface="Trebuchet MS" panose="020B0603020202020204" pitchFamily="34" charset="0"/>
              </a:rPr>
              <a:t>sistemului</a:t>
            </a:r>
            <a:r>
              <a:rPr lang="en-US" sz="1400" dirty="0">
                <a:latin typeface="Trebuchet MS" panose="020B0603020202020204" pitchFamily="34" charset="0"/>
              </a:rPr>
              <a:t> de </a:t>
            </a:r>
            <a:r>
              <a:rPr lang="en-US" sz="1400" dirty="0" err="1" smtClean="0">
                <a:latin typeface="Trebuchet MS" panose="020B0603020202020204" pitchFamily="34" charset="0"/>
              </a:rPr>
              <a:t>monitorizare</a:t>
            </a:r>
            <a:r>
              <a:rPr lang="en-US" sz="1400" dirty="0" smtClean="0">
                <a:latin typeface="Trebuchet MS" panose="020B0603020202020204" pitchFamily="34" charset="0"/>
              </a:rPr>
              <a:t> a </a:t>
            </a:r>
            <a:r>
              <a:rPr lang="en-US" sz="1400" dirty="0" err="1">
                <a:latin typeface="Trebuchet MS" panose="020B0603020202020204" pitchFamily="34" charset="0"/>
              </a:rPr>
              <a:t>planului</a:t>
            </a:r>
            <a:r>
              <a:rPr lang="en-US" sz="1400" dirty="0">
                <a:latin typeface="Trebuchet MS" panose="020B0603020202020204" pitchFamily="34" charset="0"/>
              </a:rPr>
              <a:t> de </a:t>
            </a:r>
            <a:r>
              <a:rPr lang="en-US" sz="1400" dirty="0" err="1">
                <a:latin typeface="Trebuchet MS" panose="020B0603020202020204" pitchFamily="34" charset="0"/>
              </a:rPr>
              <a:t>actiuni</a:t>
            </a:r>
            <a:r>
              <a:rPr lang="en-US" sz="1400" dirty="0">
                <a:latin typeface="Trebuchet MS" panose="020B0603020202020204" pitchFamily="34" charset="0"/>
              </a:rPr>
              <a:t> de </a:t>
            </a:r>
            <a:r>
              <a:rPr lang="en-US" sz="1400" dirty="0" err="1">
                <a:latin typeface="Trebuchet MS" panose="020B0603020202020204" pitchFamily="34" charset="0"/>
              </a:rPr>
              <a:t>imbunatatire</a:t>
            </a:r>
            <a:r>
              <a:rPr lang="en-US" sz="1400" dirty="0">
                <a:latin typeface="Trebuchet MS" panose="020B0603020202020204" pitchFamily="34" charset="0"/>
              </a:rPr>
              <a:t> </a:t>
            </a:r>
            <a:r>
              <a:rPr lang="en-US" sz="1400" dirty="0" smtClean="0">
                <a:latin typeface="Trebuchet MS" panose="020B0603020202020204" pitchFamily="34" charset="0"/>
              </a:rPr>
              <a:t>a </a:t>
            </a:r>
            <a:r>
              <a:rPr lang="en-US" sz="1400" dirty="0" err="1" smtClean="0">
                <a:latin typeface="Trebuchet MS" panose="020B0603020202020204" pitchFamily="34" charset="0"/>
              </a:rPr>
              <a:t>Municipiului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>
                <a:latin typeface="Trebuchet MS" panose="020B0603020202020204" pitchFamily="34" charset="0"/>
              </a:rPr>
              <a:t>Ploiesti, a </a:t>
            </a:r>
            <a:r>
              <a:rPr lang="en-US" sz="1400" dirty="0" err="1" smtClean="0">
                <a:latin typeface="Trebuchet MS" panose="020B0603020202020204" pitchFamily="34" charset="0"/>
              </a:rPr>
              <a:t>serviciilor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 err="1" smtClean="0">
                <a:latin typeface="Trebuchet MS" panose="020B0603020202020204" pitchFamily="34" charset="0"/>
              </a:rPr>
              <a:t>descentralizate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latin typeface="Trebuchet MS" panose="020B0603020202020204" pitchFamily="34" charset="0"/>
              </a:rPr>
              <a:t>si</a:t>
            </a:r>
            <a:r>
              <a:rPr lang="en-US" sz="1400" dirty="0"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latin typeface="Trebuchet MS" panose="020B0603020202020204" pitchFamily="34" charset="0"/>
              </a:rPr>
              <a:t>subordonate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pic>
        <p:nvPicPr>
          <p:cNvPr id="5" name="Picture 4" descr="Header A4 Portrai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3" y="384313"/>
            <a:ext cx="7182678" cy="71561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022" y="5405187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43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32382" y="1217052"/>
            <a:ext cx="6038534" cy="58681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400" b="1" dirty="0" smtClean="0">
                <a:latin typeface="Trebuchet MS" panose="020B0603020202020204" pitchFamily="34" charset="0"/>
              </a:rPr>
              <a:t>Rezultate obtinute pentru Activitatea 3</a:t>
            </a:r>
            <a:endParaRPr lang="it-IT" sz="2400" b="1" dirty="0">
              <a:latin typeface="Trebuchet MS" panose="020B0603020202020204" pitchFamily="34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049080"/>
              </p:ext>
            </p:extLst>
          </p:nvPr>
        </p:nvGraphicFramePr>
        <p:xfrm>
          <a:off x="838200" y="1887736"/>
          <a:ext cx="10515600" cy="38397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127119572"/>
                    </a:ext>
                  </a:extLst>
                </a:gridCol>
              </a:tblGrid>
              <a:tr h="38397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b="0" kern="1200" dirty="0" smtClean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0" u="sng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Subactivitate 3.1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: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12 </a:t>
                      </a:r>
                      <a:r>
                        <a:rPr lang="ro-RO" sz="11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persoane (2 experti CAF si 10 angajati ai Primariei Municipiului Ploiesti si altor institutii aflate in subordinea Primariei) au participat la schimbul de experienta in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perioada 18.02.2019 – 22.02.2019, in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Regiunea Puglia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, I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talia,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tara </a:t>
                      </a:r>
                      <a:r>
                        <a:rPr lang="ro-RO" sz="11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europeana care are deja experienta in implementarea CAF, in vederea schimbului de know-how si dezvoltarii unor valori comune in sectorul public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european.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 b="0" u="sng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Subactivitate </a:t>
                      </a:r>
                      <a:r>
                        <a:rPr lang="ro-RO" sz="1100" b="0" u="sng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3.2</a:t>
                      </a:r>
                      <a:r>
                        <a:rPr lang="en-US" sz="1100" b="0" u="sng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: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 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-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A fost elaborată și redactată analiza  privind  oportunitatea autoevaluării CAF și definirea autoevaluării 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j-ea"/>
                        <a:cs typeface="+mj-cs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-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A fost elaborat, redactat și  înaintat spre asumare angajamentul managementului privind implementarea  CAF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-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Au fost elaborate și redactate chestionare - "Fișă evaluare individuală" pentru  toate cele 9 criterii, respectiv subcriterii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-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S-a realizat procedur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a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 de lucru privind metodologia de autoevaluare CAF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- S-a </a:t>
                      </a:r>
                      <a:r>
                        <a:rPr lang="en-US" sz="1100" b="0" kern="1200" dirty="0" err="1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realizat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broşur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a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 de prezentare CAF 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-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S-a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redacta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t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 un  material de instruire privind procedura de evaluare CAF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-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A fost redactat, înaintat spre aprobare și aprobat  „Planul de acțiuni de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îmbunătățire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”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 b="0" u="sng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Subactivitate 3.3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- S-a </a:t>
                      </a:r>
                      <a:r>
                        <a:rPr lang="en-US" sz="1100" b="0" kern="1200" dirty="0" err="1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realizat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 un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„Plan monitorizare implementare acţiuni de îmbunătăţire”, aşa cum rezulta din Procedura de lucru privind metodologia de evaluare CAF 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-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A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u fost elaborate doua chestionare: unul pentru angajatii PMP – cu scopul identificarii problemelor şi necesitatilor organizationale din perspectiva angajatilor, altul pentru cetateni – pentru stabilirea nivelului general de satisfactie cu privire la activitatea PMP precum si pentru prioritizarea problemelor cetatenesti de rezolvat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- S-a </a:t>
                      </a:r>
                      <a:r>
                        <a:rPr lang="ro-RO" sz="11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j-ea"/>
                          <a:cs typeface="+mj-cs"/>
                        </a:rPr>
                        <a:t>întocmit şi distribuit tuturor experţilor evaluatori   Planul de acţiuni de îmbunătăţire a Primăriei Municipiului Ploieşti privind implementarea CAF în sensul implementării măsurilor dispuse, în vederea monitorizărilor ce vor fi realizate în cadrul activităţii 3.4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j-ea"/>
                        <a:cs typeface="+mj-cs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960542"/>
                  </a:ext>
                </a:extLst>
              </a:tr>
            </a:tbl>
          </a:graphicData>
        </a:graphic>
      </p:graphicFrame>
      <p:pic>
        <p:nvPicPr>
          <p:cNvPr id="5" name="Picture 4" descr="Header A4 Portrai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3" y="384313"/>
            <a:ext cx="7182678" cy="71561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2744" y="5624890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125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83527" y="1217052"/>
            <a:ext cx="4488873" cy="669937"/>
          </a:xfrm>
        </p:spPr>
        <p:txBody>
          <a:bodyPr>
            <a:normAutofit/>
          </a:bodyPr>
          <a:lstStyle/>
          <a:p>
            <a:pPr algn="ctr"/>
            <a:r>
              <a:rPr lang="ro-RO" sz="2800" b="1" dirty="0" smtClean="0">
                <a:latin typeface="Trebuchet MS" panose="020B0603020202020204" pitchFamily="34" charset="0"/>
              </a:rPr>
              <a:t>Activitati in derulare</a:t>
            </a:r>
            <a:endParaRPr lang="en-US" sz="2800" b="1" dirty="0">
              <a:latin typeface="Trebuchet MS" panose="020B0603020202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790405"/>
              </p:ext>
            </p:extLst>
          </p:nvPr>
        </p:nvGraphicFramePr>
        <p:xfrm>
          <a:off x="838200" y="2004114"/>
          <a:ext cx="10515600" cy="29649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312299684"/>
                    </a:ext>
                  </a:extLst>
                </a:gridCol>
              </a:tblGrid>
              <a:tr h="13957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Subactivitate 3.4 Realizarea </a:t>
                      </a:r>
                      <a:r>
                        <a:rPr lang="ro-RO" sz="11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1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implementarea </a:t>
                      </a:r>
                      <a:r>
                        <a:rPr lang="ro-RO" sz="110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sistemului de </a:t>
                      </a: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monitorizare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ro-RO" sz="110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planului de actiuni de imbunatatire </a:t>
                      </a: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Municipiului </a:t>
                      </a:r>
                      <a:r>
                        <a:rPr lang="ro-RO" sz="110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Ploiesti, a </a:t>
                      </a: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serviciilor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descentralizate si subordonate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Subactivitatea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2.3: </a:t>
                      </a: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Monitorizarea derularii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sistemului de management al calitatii ISO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9001:2015 in Municipiul Ploiesti, a serviciilor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descentralizate si subordonate si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diseminarea rezultatelor </a:t>
                      </a: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aferente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</a:t>
                      </a:r>
                      <a:endParaRPr lang="ro-RO" sz="1100" kern="1200" dirty="0" smtClean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Organizare  2 mese rotunde cu 40 de participanti in vederea monitorizarii recertificarii ISO 9001:2015 – partener Asociatia PARTNET</a:t>
                      </a:r>
                    </a:p>
                    <a:p>
                      <a:r>
                        <a:rPr lang="ro-R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Conferinta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diseminare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rezultatelor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recertificarii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ISO 9001:2015, cu 30 de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persoane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informate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asupra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beneficiilor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ISO 9001:2015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asupra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principiilor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orizontale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privind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egalitatea</a:t>
                      </a:r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sanse si dezvoltarea durabila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o-RO" sz="110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8363286"/>
                  </a:ext>
                </a:extLst>
              </a:tr>
            </a:tbl>
          </a:graphicData>
        </a:graphic>
      </p:graphicFrame>
      <p:pic>
        <p:nvPicPr>
          <p:cNvPr id="5" name="Picture 4" descr="Header A4 Portrai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3" y="384313"/>
            <a:ext cx="7182678" cy="71561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022" y="5405187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76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68880" y="1217051"/>
            <a:ext cx="6483927" cy="669937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Trebuchet MS" panose="020B0603020202020204" pitchFamily="34" charset="0"/>
              </a:rPr>
              <a:t>Valorificarea</a:t>
            </a:r>
            <a:r>
              <a:rPr lang="en-US" sz="2800" b="1" dirty="0">
                <a:latin typeface="Trebuchet MS" panose="020B0603020202020204" pitchFamily="34" charset="0"/>
              </a:rPr>
              <a:t> </a:t>
            </a:r>
            <a:r>
              <a:rPr lang="en-US" sz="2800" b="1" dirty="0" err="1" smtClean="0">
                <a:latin typeface="Trebuchet MS" panose="020B0603020202020204" pitchFamily="34" charset="0"/>
              </a:rPr>
              <a:t>rezultatelor</a:t>
            </a:r>
            <a:r>
              <a:rPr lang="ro-RO" sz="2800" b="1" dirty="0" smtClean="0">
                <a:latin typeface="Trebuchet MS" panose="020B0603020202020204" pitchFamily="34" charset="0"/>
              </a:rPr>
              <a:t> proiectului</a:t>
            </a:r>
            <a:endParaRPr lang="en-US" sz="2800" b="1" dirty="0">
              <a:latin typeface="Trebuchet MS" panose="020B0603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2004111"/>
            <a:ext cx="10515600" cy="41728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200" dirty="0">
                <a:latin typeface="Trebuchet MS" panose="020B0603020202020204" pitchFamily="34" charset="0"/>
              </a:rPr>
              <a:t>Prin activitatile sale, proiectul va asigura beneficii si progres in ceea ce priveste atat grupul tinta, cat si </a:t>
            </a:r>
            <a:r>
              <a:rPr lang="it-IT" sz="1200" dirty="0" smtClean="0">
                <a:latin typeface="Trebuchet MS" panose="020B0603020202020204" pitchFamily="34" charset="0"/>
              </a:rPr>
              <a:t>cetatenii.</a:t>
            </a:r>
            <a:endParaRPr lang="ro-RO" sz="12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it-IT" sz="1200" dirty="0" smtClean="0">
                <a:latin typeface="Trebuchet MS" panose="020B0603020202020204" pitchFamily="34" charset="0"/>
              </a:rPr>
              <a:t>Astfel</a:t>
            </a:r>
            <a:r>
              <a:rPr lang="it-IT" sz="1200" dirty="0">
                <a:latin typeface="Trebuchet MS" panose="020B0603020202020204" pitchFamily="34" charset="0"/>
              </a:rPr>
              <a:t>, prin crearea </a:t>
            </a:r>
            <a:r>
              <a:rPr lang="it-IT" sz="1200" dirty="0" smtClean="0">
                <a:latin typeface="Trebuchet MS" panose="020B0603020202020204" pitchFamily="34" charset="0"/>
              </a:rPr>
              <a:t>unei</a:t>
            </a:r>
            <a:r>
              <a:rPr lang="ro-RO" sz="1200" dirty="0" smtClean="0">
                <a:latin typeface="Trebuchet MS" panose="020B0603020202020204" pitchFamily="34" charset="0"/>
              </a:rPr>
              <a:t> </a:t>
            </a:r>
            <a:r>
              <a:rPr lang="en-US" sz="1200" dirty="0" err="1" smtClean="0">
                <a:latin typeface="Trebuchet MS" panose="020B0603020202020204" pitchFamily="34" charset="0"/>
              </a:rPr>
              <a:t>institutii</a:t>
            </a:r>
            <a:r>
              <a:rPr lang="en-US" sz="1200" dirty="0" smtClean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publice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moderne</a:t>
            </a:r>
            <a:r>
              <a:rPr lang="en-US" sz="1200" dirty="0">
                <a:latin typeface="Trebuchet MS" panose="020B0603020202020204" pitchFamily="34" charset="0"/>
              </a:rPr>
              <a:t>, </a:t>
            </a:r>
            <a:r>
              <a:rPr lang="en-US" sz="1200" dirty="0" err="1">
                <a:latin typeface="Trebuchet MS" panose="020B0603020202020204" pitchFamily="34" charset="0"/>
              </a:rPr>
              <a:t>adaptata</a:t>
            </a:r>
            <a:r>
              <a:rPr lang="en-US" sz="1200" dirty="0">
                <a:latin typeface="Trebuchet MS" panose="020B0603020202020204" pitchFamily="34" charset="0"/>
              </a:rPr>
              <a:t> la </a:t>
            </a:r>
            <a:r>
              <a:rPr lang="en-US" sz="1200" dirty="0" err="1">
                <a:latin typeface="Trebuchet MS" panose="020B0603020202020204" pitchFamily="34" charset="0"/>
              </a:rPr>
              <a:t>standarde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europene</a:t>
            </a:r>
            <a:r>
              <a:rPr lang="en-US" sz="1200" dirty="0">
                <a:latin typeface="Trebuchet MS" panose="020B0603020202020204" pitchFamily="34" charset="0"/>
              </a:rPr>
              <a:t>, </a:t>
            </a:r>
            <a:r>
              <a:rPr lang="en-US" sz="1200" dirty="0" err="1">
                <a:latin typeface="Trebuchet MS" panose="020B0603020202020204" pitchFamily="34" charset="0"/>
              </a:rPr>
              <a:t>promovand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 smtClean="0">
                <a:latin typeface="Trebuchet MS" panose="020B0603020202020204" pitchFamily="34" charset="0"/>
              </a:rPr>
              <a:t>manageme</a:t>
            </a:r>
            <a:r>
              <a:rPr lang="ro-RO" sz="1200" dirty="0" smtClean="0">
                <a:latin typeface="Trebuchet MS" panose="020B0603020202020204" pitchFamily="34" charset="0"/>
              </a:rPr>
              <a:t>n</a:t>
            </a:r>
            <a:r>
              <a:rPr lang="en-US" sz="1200" dirty="0" err="1" smtClean="0">
                <a:latin typeface="Trebuchet MS" panose="020B0603020202020204" pitchFamily="34" charset="0"/>
              </a:rPr>
              <a:t>tul</a:t>
            </a:r>
            <a:r>
              <a:rPr lang="en-US" sz="1200" dirty="0" smtClean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calitatii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si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performantei</a:t>
            </a:r>
            <a:r>
              <a:rPr lang="en-US" sz="1200" dirty="0">
                <a:latin typeface="Trebuchet MS" panose="020B0603020202020204" pitchFamily="34" charset="0"/>
              </a:rPr>
              <a:t>, </a:t>
            </a:r>
            <a:r>
              <a:rPr lang="en-US" sz="1200" dirty="0" err="1">
                <a:latin typeface="Trebuchet MS" panose="020B0603020202020204" pitchFamily="34" charset="0"/>
              </a:rPr>
              <a:t>cetatenii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vor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dezvolta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smtClean="0">
                <a:latin typeface="Trebuchet MS" panose="020B0603020202020204" pitchFamily="34" charset="0"/>
              </a:rPr>
              <a:t>o</a:t>
            </a:r>
            <a:r>
              <a:rPr lang="ro-RO" sz="1200" dirty="0" smtClean="0">
                <a:latin typeface="Trebuchet MS" panose="020B0603020202020204" pitchFamily="34" charset="0"/>
              </a:rPr>
              <a:t> </a:t>
            </a:r>
            <a:r>
              <a:rPr lang="it-IT" sz="1200" dirty="0" smtClean="0">
                <a:latin typeface="Trebuchet MS" panose="020B0603020202020204" pitchFamily="34" charset="0"/>
              </a:rPr>
              <a:t>incredere </a:t>
            </a:r>
            <a:r>
              <a:rPr lang="it-IT" sz="1200" dirty="0">
                <a:latin typeface="Trebuchet MS" panose="020B0603020202020204" pitchFamily="34" charset="0"/>
              </a:rPr>
              <a:t>ridicata fata de directiile Primariei, serviciilor descentralizate si subordonate. </a:t>
            </a:r>
            <a:r>
              <a:rPr lang="ro-RO" sz="1200" dirty="0" smtClean="0">
                <a:latin typeface="Trebuchet MS" panose="020B0603020202020204" pitchFamily="34" charset="0"/>
              </a:rPr>
              <a:t>C</a:t>
            </a:r>
            <a:r>
              <a:rPr lang="it-IT" sz="1200" dirty="0" smtClean="0">
                <a:latin typeface="Trebuchet MS" panose="020B0603020202020204" pitchFamily="34" charset="0"/>
              </a:rPr>
              <a:t>resterea </a:t>
            </a:r>
            <a:r>
              <a:rPr lang="it-IT" sz="1200" dirty="0">
                <a:latin typeface="Trebuchet MS" panose="020B0603020202020204" pitchFamily="34" charset="0"/>
              </a:rPr>
              <a:t>transparentei, eticii si integritatii </a:t>
            </a:r>
            <a:r>
              <a:rPr lang="it-IT" sz="1200" dirty="0" smtClean="0">
                <a:latin typeface="Trebuchet MS" panose="020B0603020202020204" pitchFamily="34" charset="0"/>
              </a:rPr>
              <a:t>la</a:t>
            </a:r>
            <a:r>
              <a:rPr lang="ro-RO" sz="1200" dirty="0" smtClean="0">
                <a:latin typeface="Trebuchet MS" panose="020B0603020202020204" pitchFamily="34" charset="0"/>
              </a:rPr>
              <a:t> </a:t>
            </a:r>
            <a:r>
              <a:rPr lang="it-IT" sz="1200" dirty="0" smtClean="0">
                <a:latin typeface="Trebuchet MS" panose="020B0603020202020204" pitchFamily="34" charset="0"/>
              </a:rPr>
              <a:t>nivelul </a:t>
            </a:r>
            <a:r>
              <a:rPr lang="it-IT" sz="1200" dirty="0">
                <a:latin typeface="Trebuchet MS" panose="020B0603020202020204" pitchFamily="34" charset="0"/>
              </a:rPr>
              <a:t>autoritatilor si institutiilor publice, vor deveni primordiale la nivelul Municipiului Ploiesti. Transparenta urmareste asigurarea </a:t>
            </a:r>
            <a:r>
              <a:rPr lang="it-IT" sz="1200" dirty="0" smtClean="0">
                <a:latin typeface="Trebuchet MS" panose="020B0603020202020204" pitchFamily="34" charset="0"/>
              </a:rPr>
              <a:t>unui</a:t>
            </a:r>
            <a:r>
              <a:rPr lang="ro-RO" sz="1200" dirty="0" smtClean="0">
                <a:latin typeface="Trebuchet MS" panose="020B0603020202020204" pitchFamily="34" charset="0"/>
              </a:rPr>
              <a:t> </a:t>
            </a:r>
            <a:r>
              <a:rPr lang="it-IT" sz="1200" dirty="0" smtClean="0">
                <a:latin typeface="Trebuchet MS" panose="020B0603020202020204" pitchFamily="34" charset="0"/>
              </a:rPr>
              <a:t>acces </a:t>
            </a:r>
            <a:r>
              <a:rPr lang="it-IT" sz="1200" dirty="0">
                <a:latin typeface="Trebuchet MS" panose="020B0603020202020204" pitchFamily="34" charset="0"/>
              </a:rPr>
              <a:t>mai larg al cetatenilor la informatiile si documentele aflate in posesia institutiilor statului, participarea cetatenilor la procesul</a:t>
            </a:r>
            <a:r>
              <a:rPr lang="ro-RO" sz="1200" dirty="0">
                <a:latin typeface="Trebuchet MS" panose="020B0603020202020204" pitchFamily="34" charset="0"/>
              </a:rPr>
              <a:t> </a:t>
            </a:r>
            <a:r>
              <a:rPr lang="it-IT" sz="1200" dirty="0">
                <a:latin typeface="Trebuchet MS" panose="020B0603020202020204" pitchFamily="34" charset="0"/>
              </a:rPr>
              <a:t>decizional si</a:t>
            </a:r>
            <a:r>
              <a:rPr lang="ro-RO" sz="1200" dirty="0">
                <a:latin typeface="Trebuchet MS" panose="020B0603020202020204" pitchFamily="34" charset="0"/>
              </a:rPr>
              <a:t> </a:t>
            </a:r>
            <a:r>
              <a:rPr lang="it-IT" sz="1200" dirty="0" smtClean="0">
                <a:latin typeface="Trebuchet MS" panose="020B0603020202020204" pitchFamily="34" charset="0"/>
              </a:rPr>
              <a:t>asigurarea </a:t>
            </a:r>
            <a:r>
              <a:rPr lang="it-IT" sz="1200" dirty="0">
                <a:latin typeface="Trebuchet MS" panose="020B0603020202020204" pitchFamily="34" charset="0"/>
              </a:rPr>
              <a:t>legitimitatii, eficacitatii si responsabilitatii administratiei fata de cetatean.</a:t>
            </a:r>
            <a:endParaRPr lang="ro-RO" sz="12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it-IT" sz="1200" dirty="0">
                <a:latin typeface="Trebuchet MS" panose="020B0603020202020204" pitchFamily="34" charset="0"/>
              </a:rPr>
              <a:t>Prin mentinerea ISO 9001:2015 si CAF, Municipiul Ploiesti va deveni un model de management </a:t>
            </a:r>
            <a:r>
              <a:rPr lang="it-IT" sz="1200" dirty="0" smtClean="0">
                <a:latin typeface="Trebuchet MS" panose="020B0603020202020204" pitchFamily="34" charset="0"/>
              </a:rPr>
              <a:t>al</a:t>
            </a:r>
            <a:r>
              <a:rPr lang="ro-RO" sz="1200" dirty="0" smtClean="0">
                <a:latin typeface="Trebuchet MS" panose="020B0603020202020204" pitchFamily="34" charset="0"/>
              </a:rPr>
              <a:t> c</a:t>
            </a:r>
            <a:r>
              <a:rPr lang="en-US" sz="1200" dirty="0" err="1" smtClean="0">
                <a:latin typeface="Trebuchet MS" panose="020B0603020202020204" pitchFamily="34" charset="0"/>
              </a:rPr>
              <a:t>alitat</a:t>
            </a:r>
            <a:r>
              <a:rPr lang="ro-RO" sz="1200" dirty="0" smtClean="0">
                <a:latin typeface="Trebuchet MS" panose="020B0603020202020204" pitchFamily="34" charset="0"/>
              </a:rPr>
              <a:t>ii si performantei.</a:t>
            </a:r>
          </a:p>
          <a:p>
            <a:pPr marL="0" indent="0">
              <a:buNone/>
            </a:pPr>
            <a:r>
              <a:rPr lang="en-US" sz="1200" dirty="0" err="1">
                <a:latin typeface="Trebuchet MS" panose="020B0603020202020204" pitchFamily="34" charset="0"/>
              </a:rPr>
              <a:t>Dupa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finalizarea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proiectului</a:t>
            </a:r>
            <a:r>
              <a:rPr lang="en-US" sz="1200" dirty="0">
                <a:latin typeface="Trebuchet MS" panose="020B0603020202020204" pitchFamily="34" charset="0"/>
              </a:rPr>
              <a:t>, </a:t>
            </a:r>
            <a:r>
              <a:rPr lang="en-US" sz="1200" dirty="0" err="1">
                <a:latin typeface="Trebuchet MS" panose="020B0603020202020204" pitchFamily="34" charset="0"/>
              </a:rPr>
              <a:t>rezultatele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acestuia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vor</a:t>
            </a:r>
            <a:r>
              <a:rPr lang="en-US" sz="1200" dirty="0">
                <a:latin typeface="Trebuchet MS" panose="020B0603020202020204" pitchFamily="34" charset="0"/>
              </a:rPr>
              <a:t> fi </a:t>
            </a:r>
            <a:r>
              <a:rPr lang="en-US" sz="1200" dirty="0" err="1">
                <a:latin typeface="Trebuchet MS" panose="020B0603020202020204" pitchFamily="34" charset="0"/>
              </a:rPr>
              <a:t>transferate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astfel</a:t>
            </a:r>
            <a:r>
              <a:rPr lang="en-US" sz="1200" dirty="0">
                <a:latin typeface="Trebuchet MS" panose="020B0603020202020204" pitchFamily="34" charset="0"/>
              </a:rPr>
              <a:t>: </a:t>
            </a:r>
            <a:endParaRPr lang="ro-RO" sz="1200" dirty="0" smtClean="0">
              <a:latin typeface="Trebuchet MS" panose="020B0603020202020204" pitchFamily="34" charset="0"/>
            </a:endParaRPr>
          </a:p>
          <a:p>
            <a:pPr>
              <a:buFontTx/>
              <a:buChar char="-"/>
            </a:pPr>
            <a:r>
              <a:rPr lang="en-US" sz="1200" dirty="0" err="1" smtClean="0">
                <a:latin typeface="Trebuchet MS" panose="020B0603020202020204" pitchFamily="34" charset="0"/>
              </a:rPr>
              <a:t>cunostintele</a:t>
            </a:r>
            <a:r>
              <a:rPr lang="en-US" sz="1200" dirty="0" smtClean="0">
                <a:latin typeface="Trebuchet MS" panose="020B0603020202020204" pitchFamily="34" charset="0"/>
              </a:rPr>
              <a:t>/</a:t>
            </a:r>
            <a:r>
              <a:rPr lang="en-US" sz="1200" dirty="0" err="1" smtClean="0">
                <a:latin typeface="Trebuchet MS" panose="020B0603020202020204" pitchFamily="34" charset="0"/>
              </a:rPr>
              <a:t>informatiile</a:t>
            </a:r>
            <a:r>
              <a:rPr lang="en-US" sz="1200" dirty="0" smtClean="0">
                <a:latin typeface="Trebuchet MS" panose="020B0603020202020204" pitchFamily="34" charset="0"/>
              </a:rPr>
              <a:t>/</a:t>
            </a:r>
            <a:r>
              <a:rPr lang="en-US" sz="1200" dirty="0" err="1" smtClean="0">
                <a:latin typeface="Trebuchet MS" panose="020B0603020202020204" pitchFamily="34" charset="0"/>
              </a:rPr>
              <a:t>competentele</a:t>
            </a:r>
            <a:r>
              <a:rPr lang="en-US" sz="1200" dirty="0" smtClean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dezvoltate</a:t>
            </a:r>
            <a:r>
              <a:rPr lang="en-US" sz="1200" dirty="0">
                <a:latin typeface="Trebuchet MS" panose="020B0603020202020204" pitchFamily="34" charset="0"/>
              </a:rPr>
              <a:t> de </a:t>
            </a:r>
            <a:r>
              <a:rPr lang="en-US" sz="1200" dirty="0" err="1">
                <a:latin typeface="Trebuchet MS" panose="020B0603020202020204" pitchFamily="34" charset="0"/>
              </a:rPr>
              <a:t>grupul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tinta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smtClean="0">
                <a:latin typeface="Trebuchet MS" panose="020B0603020202020204" pitchFamily="34" charset="0"/>
              </a:rPr>
              <a:t>in</a:t>
            </a:r>
            <a:r>
              <a:rPr lang="ro-RO" sz="1200" dirty="0" smtClean="0">
                <a:latin typeface="Trebuchet MS" panose="020B0603020202020204" pitchFamily="34" charset="0"/>
              </a:rPr>
              <a:t> </a:t>
            </a:r>
            <a:r>
              <a:rPr lang="it-IT" sz="1200" dirty="0" smtClean="0">
                <a:latin typeface="Trebuchet MS" panose="020B0603020202020204" pitchFamily="34" charset="0"/>
              </a:rPr>
              <a:t>cadrul </a:t>
            </a:r>
            <a:r>
              <a:rPr lang="it-IT" sz="1200" dirty="0">
                <a:latin typeface="Trebuchet MS" panose="020B0603020202020204" pitchFamily="34" charset="0"/>
              </a:rPr>
              <a:t>proiectului vor putea fi utilizate de aceste persoane pentru a deveni competitivi si de a monitoriza ISO 9001:2015 si CAF si a </a:t>
            </a:r>
            <a:r>
              <a:rPr lang="it-IT" sz="1200" dirty="0" smtClean="0">
                <a:latin typeface="Trebuchet MS" panose="020B0603020202020204" pitchFamily="34" charset="0"/>
              </a:rPr>
              <a:t>se</a:t>
            </a:r>
            <a:r>
              <a:rPr lang="ro-RO" sz="1200" dirty="0" smtClean="0">
                <a:latin typeface="Trebuchet MS" panose="020B0603020202020204" pitchFamily="34" charset="0"/>
              </a:rPr>
              <a:t> </a:t>
            </a:r>
            <a:r>
              <a:rPr lang="it-IT" sz="1200" dirty="0" smtClean="0">
                <a:latin typeface="Trebuchet MS" panose="020B0603020202020204" pitchFamily="34" charset="0"/>
              </a:rPr>
              <a:t>adapta </a:t>
            </a:r>
            <a:r>
              <a:rPr lang="it-IT" sz="1200" dirty="0">
                <a:latin typeface="Trebuchet MS" panose="020B0603020202020204" pitchFamily="34" charset="0"/>
              </a:rPr>
              <a:t>la cerintele si tendintele economiei, </a:t>
            </a:r>
            <a:endParaRPr lang="ro-RO" sz="1200" dirty="0" smtClean="0">
              <a:latin typeface="Trebuchet MS" panose="020B0603020202020204" pitchFamily="34" charset="0"/>
            </a:endParaRPr>
          </a:p>
          <a:p>
            <a:pPr>
              <a:buFontTx/>
              <a:buChar char="-"/>
            </a:pPr>
            <a:r>
              <a:rPr lang="it-IT" sz="1200" dirty="0" smtClean="0">
                <a:latin typeface="Trebuchet MS" panose="020B0603020202020204" pitchFamily="34" charset="0"/>
              </a:rPr>
              <a:t>schimbarea </a:t>
            </a:r>
            <a:r>
              <a:rPr lang="it-IT" sz="1200" dirty="0">
                <a:latin typeface="Trebuchet MS" panose="020B0603020202020204" pitchFamily="34" charset="0"/>
              </a:rPr>
              <a:t>de atitudini si comportamente datorate proiectului se vor reflecta in </a:t>
            </a:r>
            <a:r>
              <a:rPr lang="it-IT" sz="1200" dirty="0" smtClean="0">
                <a:latin typeface="Trebuchet MS" panose="020B0603020202020204" pitchFamily="34" charset="0"/>
              </a:rPr>
              <a:t>influente</a:t>
            </a:r>
            <a:r>
              <a:rPr lang="ro-RO" sz="1200" dirty="0" smtClean="0">
                <a:latin typeface="Trebuchet MS" panose="020B0603020202020204" pitchFamily="34" charset="0"/>
              </a:rPr>
              <a:t> </a:t>
            </a:r>
            <a:r>
              <a:rPr lang="it-IT" sz="1200" dirty="0" smtClean="0">
                <a:latin typeface="Trebuchet MS" panose="020B0603020202020204" pitchFamily="34" charset="0"/>
              </a:rPr>
              <a:t>pozitive </a:t>
            </a:r>
            <a:r>
              <a:rPr lang="it-IT" sz="1200" dirty="0">
                <a:latin typeface="Trebuchet MS" panose="020B0603020202020204" pitchFamily="34" charset="0"/>
              </a:rPr>
              <a:t>asupra familiei si prietenilor, in special din perspectiva ocuparii pe piata muncii, a atitudinii orientate spre dezvoltare durabila </a:t>
            </a:r>
            <a:r>
              <a:rPr lang="it-IT" sz="1200" dirty="0" smtClean="0">
                <a:latin typeface="Trebuchet MS" panose="020B0603020202020204" pitchFamily="34" charset="0"/>
              </a:rPr>
              <a:t>si</a:t>
            </a:r>
            <a:r>
              <a:rPr lang="ro-RO" sz="1200" dirty="0" smtClean="0">
                <a:latin typeface="Trebuchet MS" panose="020B0603020202020204" pitchFamily="34" charset="0"/>
              </a:rPr>
              <a:t> </a:t>
            </a:r>
            <a:r>
              <a:rPr lang="en-US" sz="1200" dirty="0" err="1" smtClean="0">
                <a:latin typeface="Trebuchet MS" panose="020B0603020202020204" pitchFamily="34" charset="0"/>
              </a:rPr>
              <a:t>egalitate</a:t>
            </a:r>
            <a:r>
              <a:rPr lang="en-US" sz="1200" dirty="0" smtClean="0">
                <a:latin typeface="Trebuchet MS" panose="020B0603020202020204" pitchFamily="34" charset="0"/>
              </a:rPr>
              <a:t> de</a:t>
            </a:r>
            <a:r>
              <a:rPr lang="ro-RO" sz="1200" dirty="0" smtClean="0">
                <a:latin typeface="Trebuchet MS" panose="020B0603020202020204" pitchFamily="34" charset="0"/>
              </a:rPr>
              <a:t> sanse,</a:t>
            </a:r>
          </a:p>
          <a:p>
            <a:pPr marL="0" indent="0">
              <a:buNone/>
            </a:pPr>
            <a:r>
              <a:rPr lang="en-US" sz="1200" dirty="0">
                <a:latin typeface="Trebuchet MS" panose="020B0603020202020204" pitchFamily="34" charset="0"/>
              </a:rPr>
              <a:t>Din </a:t>
            </a:r>
            <a:r>
              <a:rPr lang="en-US" sz="1200" dirty="0" err="1">
                <a:latin typeface="Trebuchet MS" panose="020B0603020202020204" pitchFamily="34" charset="0"/>
              </a:rPr>
              <a:t>punct</a:t>
            </a:r>
            <a:r>
              <a:rPr lang="en-US" sz="1200" dirty="0">
                <a:latin typeface="Trebuchet MS" panose="020B0603020202020204" pitchFamily="34" charset="0"/>
              </a:rPr>
              <a:t> de </a:t>
            </a:r>
            <a:r>
              <a:rPr lang="en-US" sz="1200" dirty="0" err="1">
                <a:latin typeface="Trebuchet MS" panose="020B0603020202020204" pitchFamily="34" charset="0"/>
              </a:rPr>
              <a:t>vedere</a:t>
            </a:r>
            <a:r>
              <a:rPr lang="en-US" sz="1200" dirty="0">
                <a:latin typeface="Trebuchet MS" panose="020B0603020202020204" pitchFamily="34" charset="0"/>
              </a:rPr>
              <a:t> institutional, </a:t>
            </a:r>
            <a:r>
              <a:rPr lang="en-US" sz="1200" dirty="0" err="1">
                <a:latin typeface="Trebuchet MS" panose="020B0603020202020204" pitchFamily="34" charset="0"/>
              </a:rPr>
              <a:t>dupa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finalizarea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implementarii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proiectului</a:t>
            </a:r>
            <a:r>
              <a:rPr lang="en-US" sz="1200" dirty="0">
                <a:latin typeface="Trebuchet MS" panose="020B0603020202020204" pitchFamily="34" charset="0"/>
              </a:rPr>
              <a:t>, </a:t>
            </a:r>
            <a:r>
              <a:rPr lang="en-US" sz="1200" dirty="0" err="1">
                <a:latin typeface="Trebuchet MS" panose="020B0603020202020204" pitchFamily="34" charset="0"/>
              </a:rPr>
              <a:t>fiecare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organizatie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va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beneficia</a:t>
            </a:r>
            <a:r>
              <a:rPr lang="en-US" sz="1200" dirty="0">
                <a:latin typeface="Trebuchet MS" panose="020B0603020202020204" pitchFamily="34" charset="0"/>
              </a:rPr>
              <a:t> de know how-</a:t>
            </a:r>
            <a:r>
              <a:rPr lang="en-US" sz="1200" dirty="0" err="1">
                <a:latin typeface="Trebuchet MS" panose="020B0603020202020204" pitchFamily="34" charset="0"/>
              </a:rPr>
              <a:t>ul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acumulat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smtClean="0">
                <a:latin typeface="Trebuchet MS" panose="020B0603020202020204" pitchFamily="34" charset="0"/>
              </a:rPr>
              <a:t>in</a:t>
            </a:r>
            <a:r>
              <a:rPr lang="ro-RO" sz="1200" dirty="0" smtClean="0">
                <a:latin typeface="Trebuchet MS" panose="020B0603020202020204" pitchFamily="34" charset="0"/>
              </a:rPr>
              <a:t> </a:t>
            </a:r>
            <a:r>
              <a:rPr lang="en-US" sz="1200" dirty="0" err="1" smtClean="0">
                <a:latin typeface="Trebuchet MS" panose="020B0603020202020204" pitchFamily="34" charset="0"/>
              </a:rPr>
              <a:t>cadrul</a:t>
            </a:r>
            <a:r>
              <a:rPr lang="en-US" sz="1200" dirty="0" smtClean="0">
                <a:latin typeface="Trebuchet MS" panose="020B0603020202020204" pitchFamily="34" charset="0"/>
              </a:rPr>
              <a:t> </a:t>
            </a:r>
            <a:r>
              <a:rPr lang="en-US" sz="1200" dirty="0" err="1" smtClean="0">
                <a:latin typeface="Trebuchet MS" panose="020B0603020202020204" pitchFamily="34" charset="0"/>
              </a:rPr>
              <a:t>proiectului</a:t>
            </a:r>
            <a:r>
              <a:rPr lang="en-US" sz="1200" dirty="0" smtClean="0">
                <a:latin typeface="Trebuchet MS" panose="020B0603020202020204" pitchFamily="34" charset="0"/>
              </a:rPr>
              <a:t>.</a:t>
            </a:r>
            <a:r>
              <a:rPr lang="ro-RO" sz="1200" dirty="0" smtClean="0">
                <a:latin typeface="Trebuchet MS" panose="020B0603020202020204" pitchFamily="34" charset="0"/>
              </a:rPr>
              <a:t> R</a:t>
            </a:r>
            <a:r>
              <a:rPr lang="en-US" sz="1200" dirty="0" err="1" smtClean="0">
                <a:latin typeface="Trebuchet MS" panose="020B0603020202020204" pitchFamily="34" charset="0"/>
              </a:rPr>
              <a:t>ezultatele</a:t>
            </a:r>
            <a:r>
              <a:rPr lang="en-US" sz="1200" dirty="0" smtClean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vor</a:t>
            </a:r>
            <a:r>
              <a:rPr lang="en-US" sz="1200" dirty="0">
                <a:latin typeface="Trebuchet MS" panose="020B0603020202020204" pitchFamily="34" charset="0"/>
              </a:rPr>
              <a:t> fi </a:t>
            </a:r>
            <a:r>
              <a:rPr lang="en-US" sz="1200" dirty="0" err="1">
                <a:latin typeface="Trebuchet MS" panose="020B0603020202020204" pitchFamily="34" charset="0"/>
              </a:rPr>
              <a:t>transferate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catre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membrii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organizatiilor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facand</a:t>
            </a:r>
            <a:r>
              <a:rPr lang="en-US" sz="1200" dirty="0">
                <a:latin typeface="Trebuchet MS" panose="020B0603020202020204" pitchFamily="34" charset="0"/>
              </a:rPr>
              <a:t> ca </a:t>
            </a:r>
            <a:r>
              <a:rPr lang="en-US" sz="1200" dirty="0" err="1">
                <a:latin typeface="Trebuchet MS" panose="020B0603020202020204" pitchFamily="34" charset="0"/>
              </a:rPr>
              <a:t>aceste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entitati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sa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>
                <a:latin typeface="Trebuchet MS" panose="020B0603020202020204" pitchFamily="34" charset="0"/>
              </a:rPr>
              <a:t>devina</a:t>
            </a:r>
            <a:r>
              <a:rPr lang="en-US" sz="1200" dirty="0">
                <a:latin typeface="Trebuchet MS" panose="020B0603020202020204" pitchFamily="34" charset="0"/>
              </a:rPr>
              <a:t> </a:t>
            </a:r>
            <a:r>
              <a:rPr lang="en-US" sz="1200" dirty="0" err="1" smtClean="0">
                <a:latin typeface="Trebuchet MS" panose="020B0603020202020204" pitchFamily="34" charset="0"/>
              </a:rPr>
              <a:t>mai</a:t>
            </a:r>
            <a:r>
              <a:rPr lang="ro-RO" sz="1200" dirty="0" smtClean="0">
                <a:latin typeface="Trebuchet MS" panose="020B0603020202020204" pitchFamily="34" charset="0"/>
              </a:rPr>
              <a:t> </a:t>
            </a:r>
            <a:r>
              <a:rPr lang="it-IT" sz="1200" dirty="0" smtClean="0">
                <a:latin typeface="Trebuchet MS" panose="020B0603020202020204" pitchFamily="34" charset="0"/>
              </a:rPr>
              <a:t>puternice </a:t>
            </a:r>
            <a:r>
              <a:rPr lang="it-IT" sz="1200" dirty="0">
                <a:latin typeface="Trebuchet MS" panose="020B0603020202020204" pitchFamily="34" charset="0"/>
              </a:rPr>
              <a:t>si mai calificate pentru noi abordari integrate ale problemelor cu care se confrunta societatea</a:t>
            </a:r>
            <a:r>
              <a:rPr lang="it-IT" sz="1200" dirty="0" smtClean="0">
                <a:latin typeface="Trebuchet MS" panose="020B0603020202020204" pitchFamily="34" charset="0"/>
              </a:rPr>
              <a:t>.</a:t>
            </a:r>
            <a:endParaRPr lang="ro-RO" sz="1200" dirty="0">
              <a:latin typeface="Trebuchet MS" panose="020B0603020202020204" pitchFamily="34" charset="0"/>
            </a:endParaRPr>
          </a:p>
        </p:txBody>
      </p:sp>
      <p:pic>
        <p:nvPicPr>
          <p:cNvPr id="5" name="Picture 4" descr="Header A4 Portrai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3" y="384313"/>
            <a:ext cx="7182678" cy="71561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022" y="5405187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53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48545" y="1825625"/>
            <a:ext cx="3616038" cy="209798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o-RO" sz="1800" dirty="0" smtClean="0">
                <a:latin typeface="Trebuchet MS" panose="020B0603020202020204" pitchFamily="34" charset="0"/>
              </a:rPr>
              <a:t>Va multumesc,</a:t>
            </a:r>
            <a:endParaRPr lang="en-US" sz="1800" dirty="0" smtClean="0">
              <a:latin typeface="Trebuchet MS" panose="020B0603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ro-RO" sz="1800" dirty="0" smtClean="0">
              <a:latin typeface="Trebuchet MS" panose="020B0603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o-RO" sz="1800" dirty="0" smtClean="0">
                <a:latin typeface="Trebuchet MS" panose="020B0603020202020204" pitchFamily="34" charset="0"/>
              </a:rPr>
              <a:t>Milena Perpelea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o-RO" sz="1800" dirty="0" smtClean="0">
                <a:latin typeface="Trebuchet MS" panose="020B0603020202020204" pitchFamily="34" charset="0"/>
              </a:rPr>
              <a:t>Manager proiect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o-RO" sz="1800" dirty="0" smtClean="0">
                <a:latin typeface="Trebuchet MS" panose="020B0603020202020204" pitchFamily="34" charset="0"/>
              </a:rPr>
              <a:t>Email</a:t>
            </a:r>
            <a:r>
              <a:rPr lang="en-US" sz="1800" dirty="0" smtClean="0">
                <a:latin typeface="Trebuchet MS" panose="020B0603020202020204" pitchFamily="34" charset="0"/>
              </a:rPr>
              <a:t>: al21@ploiesti.ro</a:t>
            </a:r>
            <a:endParaRPr lang="en-US" sz="1800" dirty="0">
              <a:latin typeface="Trebuchet MS" panose="020B0603020202020204" pitchFamily="34" charset="0"/>
            </a:endParaRPr>
          </a:p>
        </p:txBody>
      </p:sp>
      <p:pic>
        <p:nvPicPr>
          <p:cNvPr id="5" name="Picture 4" descr="Header A4 Portrai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3" y="384313"/>
            <a:ext cx="7182678" cy="71561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022" y="5405187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38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7527" y="1369726"/>
            <a:ext cx="9385070" cy="672016"/>
          </a:xfrm>
        </p:spPr>
        <p:txBody>
          <a:bodyPr>
            <a:noAutofit/>
          </a:bodyPr>
          <a:lstStyle/>
          <a:p>
            <a:pPr algn="ctr"/>
            <a:r>
              <a:rPr lang="ro-RO" sz="2800" b="1" dirty="0" smtClean="0">
                <a:latin typeface="Trebuchet MS" panose="020B0603020202020204" pitchFamily="34" charset="0"/>
              </a:rPr>
              <a:t>Scopul si obiectivele proiectului</a:t>
            </a:r>
            <a:endParaRPr lang="en-US" sz="2800" b="1" dirty="0">
              <a:latin typeface="Trebuchet MS" panose="020B0603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2041742"/>
            <a:ext cx="10515600" cy="4135221"/>
          </a:xfrm>
        </p:spPr>
        <p:txBody>
          <a:bodyPr>
            <a:normAutofit/>
          </a:bodyPr>
          <a:lstStyle/>
          <a:p>
            <a:endParaRPr lang="it-IT" sz="16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ro-RO" sz="1800" b="1" dirty="0">
                <a:latin typeface="Trebuchet MS" panose="020B0603020202020204" pitchFamily="34" charset="0"/>
              </a:rPr>
              <a:t>Obiectivul </a:t>
            </a:r>
            <a:r>
              <a:rPr lang="ro-RO" sz="1800" b="1" dirty="0" smtClean="0">
                <a:latin typeface="Trebuchet MS" panose="020B0603020202020204" pitchFamily="34" charset="0"/>
              </a:rPr>
              <a:t>general</a:t>
            </a:r>
            <a:r>
              <a:rPr lang="en-US" sz="1800" dirty="0" smtClean="0">
                <a:latin typeface="Trebuchet MS" panose="020B0603020202020204" pitchFamily="34" charset="0"/>
              </a:rPr>
              <a:t>: </a:t>
            </a:r>
            <a:r>
              <a:rPr lang="ro-RO" sz="1800" dirty="0" smtClean="0">
                <a:latin typeface="Trebuchet MS" panose="020B0603020202020204" pitchFamily="34" charset="0"/>
              </a:rPr>
              <a:t>introducerea/extinderea </a:t>
            </a:r>
            <a:r>
              <a:rPr lang="ro-RO" sz="1800" dirty="0">
                <a:latin typeface="Trebuchet MS" panose="020B0603020202020204" pitchFamily="34" charset="0"/>
              </a:rPr>
              <a:t>de sisteme, instrumente si procese de managementul calitatii si performantei, precum ISO 9001:2015 si CAF (Cadrul comun de autoevaluare a modului de functionare a institutiilor publice), la nivelul Municipiului Ploiesti, a serviciilor descentralizate si subordonate. </a:t>
            </a:r>
            <a:endParaRPr lang="en-US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en-US" sz="1800" b="1" dirty="0" err="1">
                <a:latin typeface="Trebuchet MS" panose="020B0603020202020204" pitchFamily="34" charset="0"/>
              </a:rPr>
              <a:t>Durata</a:t>
            </a:r>
            <a:r>
              <a:rPr lang="en-US" sz="1800" b="1" dirty="0">
                <a:latin typeface="Trebuchet MS" panose="020B0603020202020204" pitchFamily="34" charset="0"/>
              </a:rPr>
              <a:t> </a:t>
            </a:r>
            <a:r>
              <a:rPr lang="en-US" sz="1800" b="1" dirty="0" err="1">
                <a:latin typeface="Trebuchet MS" panose="020B0603020202020204" pitchFamily="34" charset="0"/>
              </a:rPr>
              <a:t>proiectului</a:t>
            </a:r>
            <a:r>
              <a:rPr lang="en-US" sz="1800" dirty="0">
                <a:latin typeface="Trebuchet MS" panose="020B0603020202020204" pitchFamily="34" charset="0"/>
              </a:rPr>
              <a:t>: </a:t>
            </a:r>
            <a:r>
              <a:rPr lang="ro-RO" sz="1800" dirty="0">
                <a:latin typeface="Trebuchet MS" panose="020B0603020202020204" pitchFamily="34" charset="0"/>
              </a:rPr>
              <a:t>16 de luni, in intervalul 7 martie 2018 – 6 iulie </a:t>
            </a:r>
            <a:r>
              <a:rPr lang="ro-RO" sz="1800" dirty="0" smtClean="0">
                <a:latin typeface="Trebuchet MS" panose="020B0603020202020204" pitchFamily="34" charset="0"/>
              </a:rPr>
              <a:t>2019</a:t>
            </a:r>
            <a:endParaRPr lang="en-US" sz="1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ro-RO" sz="1800" b="1" dirty="0" smtClean="0">
                <a:latin typeface="Trebuchet MS" panose="020B0603020202020204" pitchFamily="34" charset="0"/>
              </a:rPr>
              <a:t>Pregatirea </a:t>
            </a:r>
            <a:r>
              <a:rPr lang="ro-RO" sz="1800" b="1" dirty="0">
                <a:latin typeface="Trebuchet MS" panose="020B0603020202020204" pitchFamily="34" charset="0"/>
              </a:rPr>
              <a:t>corespunzatoare </a:t>
            </a:r>
            <a:r>
              <a:rPr lang="ro-RO" sz="1800" dirty="0">
                <a:latin typeface="Trebuchet MS" panose="020B0603020202020204" pitchFamily="34" charset="0"/>
              </a:rPr>
              <a:t>a grupului tinta va sprjini activitatile de dezvoltare si de sustinere a unui management performant, prin dezvoltarea practicilor de management si prin consolidarea unei capacitati sustinute de formare pentru administratia publica din Municipiul Ploiesti</a:t>
            </a:r>
            <a:r>
              <a:rPr lang="ro-RO" sz="1800" dirty="0" smtClean="0">
                <a:latin typeface="Trebuchet MS" panose="020B0603020202020204" pitchFamily="34" charset="0"/>
              </a:rPr>
              <a:t>.</a:t>
            </a:r>
            <a:endParaRPr lang="en-US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it-IT" sz="1800" dirty="0">
                <a:latin typeface="Trebuchet MS" panose="020B0603020202020204" pitchFamily="34" charset="0"/>
              </a:rPr>
              <a:t>Dezvoltarea resurselor umane reprezinta unul dintre elementele fundamentale ale cresterii accesului la servicii accesibile, durabile si </a:t>
            </a:r>
            <a:r>
              <a:rPr lang="it-IT" sz="1800" dirty="0" smtClean="0">
                <a:latin typeface="Trebuchet MS" panose="020B0603020202020204" pitchFamily="34" charset="0"/>
              </a:rPr>
              <a:t>de inalta </a:t>
            </a:r>
            <a:r>
              <a:rPr lang="it-IT" sz="1800" dirty="0">
                <a:latin typeface="Trebuchet MS" panose="020B0603020202020204" pitchFamily="34" charset="0"/>
              </a:rPr>
              <a:t>calitate si de asemenea reprezinta pilonul incluziunii </a:t>
            </a:r>
            <a:r>
              <a:rPr lang="it-IT" sz="1800" dirty="0" smtClean="0">
                <a:latin typeface="Trebuchet MS" panose="020B0603020202020204" pitchFamily="34" charset="0"/>
              </a:rPr>
              <a:t>sociale.</a:t>
            </a:r>
            <a:endParaRPr lang="en-US" sz="1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Trebuchet MS" panose="020B0603020202020204" pitchFamily="34" charset="0"/>
            </a:endParaRPr>
          </a:p>
        </p:txBody>
      </p:sp>
      <p:pic>
        <p:nvPicPr>
          <p:cNvPr id="5" name="Picture 4" descr="Header A4 Portrai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3" y="384313"/>
            <a:ext cx="7182678" cy="86829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022" y="5405187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14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32383" y="1352811"/>
            <a:ext cx="6944622" cy="739036"/>
          </a:xfrm>
        </p:spPr>
        <p:txBody>
          <a:bodyPr>
            <a:normAutofit/>
          </a:bodyPr>
          <a:lstStyle/>
          <a:p>
            <a:pPr algn="ctr"/>
            <a:r>
              <a:rPr lang="ro-RO" sz="2800" b="1" dirty="0">
                <a:latin typeface="Trebuchet MS" panose="020B0603020202020204" pitchFamily="34" charset="0"/>
              </a:rPr>
              <a:t>Obiectivele specifice</a:t>
            </a:r>
            <a:r>
              <a:rPr lang="ro-RO" sz="2800" dirty="0">
                <a:latin typeface="Trebuchet MS" panose="020B0603020202020204" pitchFamily="34" charset="0"/>
              </a:rPr>
              <a:t> </a:t>
            </a:r>
            <a:endParaRPr lang="en-US" sz="2800" dirty="0">
              <a:latin typeface="Trebuchet MS" panose="020B0603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2492679"/>
            <a:ext cx="10515600" cy="29125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sz="2400" b="1" dirty="0" smtClean="0">
                <a:latin typeface="Trebuchet MS" panose="020B0603020202020204" pitchFamily="34" charset="0"/>
              </a:rPr>
              <a:t> </a:t>
            </a:r>
            <a:r>
              <a:rPr lang="ro-RO" sz="2400" b="1" dirty="0">
                <a:latin typeface="Trebuchet MS" panose="020B0603020202020204" pitchFamily="34" charset="0"/>
              </a:rPr>
              <a:t>OS 1:</a:t>
            </a:r>
            <a:r>
              <a:rPr lang="ro-RO" sz="2400" dirty="0">
                <a:latin typeface="Trebuchet MS" panose="020B0603020202020204" pitchFamily="34" charset="0"/>
              </a:rPr>
              <a:t> Extinderea sistemului de management al calitatii ISO 9001:2015 la nivelul Municipiului Ploiesti, serviciilor descentralizate si subordonate.</a:t>
            </a:r>
            <a:endParaRPr lang="en-US" sz="24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ro-RO" sz="2400" b="1" dirty="0" smtClean="0">
                <a:latin typeface="Trebuchet MS" panose="020B0603020202020204" pitchFamily="34" charset="0"/>
              </a:rPr>
              <a:t> </a:t>
            </a:r>
            <a:r>
              <a:rPr lang="ro-RO" sz="2400" b="1" dirty="0">
                <a:latin typeface="Trebuchet MS" panose="020B0603020202020204" pitchFamily="34" charset="0"/>
              </a:rPr>
              <a:t>OS 2:</a:t>
            </a:r>
            <a:r>
              <a:rPr lang="ro-RO" sz="2400" dirty="0">
                <a:latin typeface="Trebuchet MS" panose="020B0603020202020204" pitchFamily="34" charset="0"/>
              </a:rPr>
              <a:t> Introducerea si implementarea unui sistem de management al calitatii si performantei CAF la nivelul Municipiului Ploiesti</a:t>
            </a:r>
            <a:r>
              <a:rPr lang="ro-RO" sz="2400" dirty="0" smtClean="0">
                <a:latin typeface="Trebuchet MS" panose="020B0603020202020204" pitchFamily="34" charset="0"/>
              </a:rPr>
              <a:t>,</a:t>
            </a:r>
            <a:r>
              <a:rPr lang="en-US" sz="2400" dirty="0" smtClean="0">
                <a:latin typeface="Trebuchet MS" panose="020B0603020202020204" pitchFamily="34" charset="0"/>
              </a:rPr>
              <a:t> </a:t>
            </a:r>
            <a:r>
              <a:rPr lang="ro-RO" sz="2400" dirty="0" smtClean="0">
                <a:latin typeface="Trebuchet MS" panose="020B0603020202020204" pitchFamily="34" charset="0"/>
              </a:rPr>
              <a:t>serviciilor </a:t>
            </a:r>
            <a:r>
              <a:rPr lang="ro-RO" sz="2400" dirty="0">
                <a:latin typeface="Trebuchet MS" panose="020B0603020202020204" pitchFamily="34" charset="0"/>
              </a:rPr>
              <a:t>descentralizate si subordonate.</a:t>
            </a:r>
            <a:endParaRPr lang="en-US" sz="24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ro-RO" sz="2400" b="1" dirty="0" smtClean="0">
                <a:latin typeface="Trebuchet MS" panose="020B0603020202020204" pitchFamily="34" charset="0"/>
              </a:rPr>
              <a:t>OS </a:t>
            </a:r>
            <a:r>
              <a:rPr lang="ro-RO" sz="2400" b="1" dirty="0">
                <a:latin typeface="Trebuchet MS" panose="020B0603020202020204" pitchFamily="34" charset="0"/>
              </a:rPr>
              <a:t>3:</a:t>
            </a:r>
            <a:r>
              <a:rPr lang="ro-RO" sz="2400" dirty="0">
                <a:latin typeface="Trebuchet MS" panose="020B0603020202020204" pitchFamily="34" charset="0"/>
              </a:rPr>
              <a:t> Dezvoltarea abilitatilor si cunostintelor a 50 de persoane din personalul Municipiului Ploiesti, serviciilor descentralizate si subordonate, pentru asigurarea managementului calitatii si performantei la nivel local. </a:t>
            </a:r>
            <a:endParaRPr lang="en-US" sz="2400" dirty="0">
              <a:latin typeface="Trebuchet MS" panose="020B0603020202020204" pitchFamily="34" charset="0"/>
            </a:endParaRPr>
          </a:p>
          <a:p>
            <a:endParaRPr lang="en-US" dirty="0"/>
          </a:p>
        </p:txBody>
      </p:sp>
      <p:pic>
        <p:nvPicPr>
          <p:cNvPr id="5" name="Picture 4" descr="Header A4 Portrai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3" y="384313"/>
            <a:ext cx="7182678" cy="71561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022" y="5405187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86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86494" y="1402916"/>
            <a:ext cx="6882939" cy="83924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latin typeface="Trebuchet MS" panose="020B0603020202020204" pitchFamily="34" charset="0"/>
              </a:rPr>
              <a:t>Cadrul</a:t>
            </a:r>
            <a:r>
              <a:rPr lang="en-US" sz="2800" b="1" dirty="0">
                <a:latin typeface="Trebuchet MS" panose="020B0603020202020204" pitchFamily="34" charset="0"/>
              </a:rPr>
              <a:t> </a:t>
            </a:r>
            <a:r>
              <a:rPr lang="en-US" sz="2800" b="1" dirty="0" err="1">
                <a:latin typeface="Trebuchet MS" panose="020B0603020202020204" pitchFamily="34" charset="0"/>
              </a:rPr>
              <a:t>comun</a:t>
            </a:r>
            <a:r>
              <a:rPr lang="en-US" sz="2800" b="1" dirty="0">
                <a:latin typeface="Trebuchet MS" panose="020B0603020202020204" pitchFamily="34" charset="0"/>
              </a:rPr>
              <a:t> de </a:t>
            </a:r>
            <a:r>
              <a:rPr lang="en-US" sz="2800" b="1" dirty="0" err="1">
                <a:latin typeface="Trebuchet MS" panose="020B0603020202020204" pitchFamily="34" charset="0"/>
              </a:rPr>
              <a:t>autoevaluare</a:t>
            </a:r>
            <a:r>
              <a:rPr lang="en-US" sz="2800" b="1" dirty="0">
                <a:latin typeface="Trebuchet MS" panose="020B0603020202020204" pitchFamily="34" charset="0"/>
              </a:rPr>
              <a:t> (CAF)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2855934"/>
            <a:ext cx="10515600" cy="1982074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Cadrul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comun</a:t>
            </a:r>
            <a:r>
              <a:rPr lang="en-US" sz="1800" dirty="0">
                <a:latin typeface="Trebuchet MS" panose="020B0603020202020204" pitchFamily="34" charset="0"/>
              </a:rPr>
              <a:t> de </a:t>
            </a:r>
            <a:r>
              <a:rPr lang="en-US" sz="1800" dirty="0" err="1">
                <a:latin typeface="Trebuchet MS" panose="020B0603020202020204" pitchFamily="34" charset="0"/>
              </a:rPr>
              <a:t>autoevaluare</a:t>
            </a:r>
            <a:r>
              <a:rPr lang="en-US" sz="1800" dirty="0">
                <a:latin typeface="Trebuchet MS" panose="020B0603020202020204" pitchFamily="34" charset="0"/>
              </a:rPr>
              <a:t> (CAF) </a:t>
            </a:r>
            <a:r>
              <a:rPr lang="en-US" sz="1800" dirty="0" err="1" smtClean="0">
                <a:latin typeface="Trebuchet MS" panose="020B0603020202020204" pitchFamily="34" charset="0"/>
              </a:rPr>
              <a:t>reprezinta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>
                <a:latin typeface="Trebuchet MS" panose="020B0603020202020204" pitchFamily="34" charset="0"/>
              </a:rPr>
              <a:t>un instrument de management al </a:t>
            </a:r>
            <a:r>
              <a:rPr lang="en-US" sz="1800" dirty="0" err="1">
                <a:latin typeface="Trebuchet MS" panose="020B0603020202020204" pitchFamily="34" charset="0"/>
              </a:rPr>
              <a:t>calității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totale</a:t>
            </a:r>
            <a:r>
              <a:rPr lang="en-US" sz="1800" dirty="0">
                <a:latin typeface="Trebuchet MS" panose="020B0603020202020204" pitchFamily="34" charset="0"/>
              </a:rPr>
              <a:t> (TQM) </a:t>
            </a:r>
            <a:r>
              <a:rPr lang="en-US" sz="1800" dirty="0" err="1">
                <a:latin typeface="Trebuchet MS" panose="020B0603020202020204" pitchFamily="34" charset="0"/>
              </a:rPr>
              <a:t>dezvoltat</a:t>
            </a:r>
            <a:r>
              <a:rPr lang="en-US" sz="1800" dirty="0">
                <a:latin typeface="Trebuchet MS" panose="020B0603020202020204" pitchFamily="34" charset="0"/>
              </a:rPr>
              <a:t> de </a:t>
            </a:r>
            <a:r>
              <a:rPr lang="en-US" sz="1800" dirty="0" err="1">
                <a:latin typeface="Trebuchet MS" panose="020B0603020202020204" pitchFamily="34" charset="0"/>
              </a:rPr>
              <a:t>sectorul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smtClean="0">
                <a:latin typeface="Trebuchet MS" panose="020B0603020202020204" pitchFamily="34" charset="0"/>
              </a:rPr>
              <a:t>public, </a:t>
            </a:r>
            <a:r>
              <a:rPr lang="en-US" sz="1800" dirty="0" err="1">
                <a:latin typeface="Trebuchet MS" panose="020B0603020202020204" pitchFamily="34" charset="0"/>
              </a:rPr>
              <a:t>inspirat</a:t>
            </a:r>
            <a:r>
              <a:rPr lang="en-US" sz="1800" dirty="0">
                <a:latin typeface="Trebuchet MS" panose="020B0603020202020204" pitchFamily="34" charset="0"/>
              </a:rPr>
              <a:t> de </a:t>
            </a:r>
            <a:r>
              <a:rPr lang="en-US" sz="1800" dirty="0" err="1">
                <a:latin typeface="Trebuchet MS" panose="020B0603020202020204" pitchFamily="34" charset="0"/>
              </a:rPr>
              <a:t>Modelul</a:t>
            </a:r>
            <a:r>
              <a:rPr lang="en-US" sz="1800" dirty="0">
                <a:latin typeface="Trebuchet MS" panose="020B0603020202020204" pitchFamily="34" charset="0"/>
              </a:rPr>
              <a:t> de </a:t>
            </a:r>
            <a:r>
              <a:rPr lang="en-US" sz="1800" dirty="0" err="1">
                <a:latin typeface="Trebuchet MS" panose="020B0603020202020204" pitchFamily="34" charset="0"/>
              </a:rPr>
              <a:t>Excelență</a:t>
            </a:r>
            <a:r>
              <a:rPr lang="en-US" sz="1800" dirty="0">
                <a:latin typeface="Trebuchet MS" panose="020B0603020202020204" pitchFamily="34" charset="0"/>
              </a:rPr>
              <a:t> al </a:t>
            </a:r>
            <a:r>
              <a:rPr lang="en-US" sz="1800" dirty="0" err="1">
                <a:latin typeface="Trebuchet MS" panose="020B0603020202020204" pitchFamily="34" charset="0"/>
              </a:rPr>
              <a:t>Fundației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Europene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pentru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Managementul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Calității</a:t>
            </a:r>
            <a:r>
              <a:rPr lang="en-US" sz="1800" dirty="0">
                <a:latin typeface="Trebuchet MS" panose="020B0603020202020204" pitchFamily="34" charset="0"/>
              </a:rPr>
              <a:t> (EFQM). </a:t>
            </a:r>
            <a:endParaRPr lang="en-US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smtClean="0">
                <a:latin typeface="Trebuchet MS" panose="020B0603020202020204" pitchFamily="34" charset="0"/>
              </a:rPr>
              <a:t>  </a:t>
            </a:r>
            <a:r>
              <a:rPr lang="en-US" sz="1800" dirty="0" err="1" smtClean="0">
                <a:latin typeface="Trebuchet MS" panose="020B0603020202020204" pitchFamily="34" charset="0"/>
              </a:rPr>
              <a:t>Acesta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>
                <a:latin typeface="Trebuchet MS" panose="020B0603020202020204" pitchFamily="34" charset="0"/>
              </a:rPr>
              <a:t>se </a:t>
            </a:r>
            <a:r>
              <a:rPr lang="en-US" sz="1800" dirty="0" err="1">
                <a:latin typeface="Trebuchet MS" panose="020B0603020202020204" pitchFamily="34" charset="0"/>
              </a:rPr>
              <a:t>bazează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premisa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că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rezultatele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excelente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referitoare</a:t>
            </a:r>
            <a:r>
              <a:rPr lang="en-US" sz="1800" dirty="0">
                <a:latin typeface="Trebuchet MS" panose="020B0603020202020204" pitchFamily="34" charset="0"/>
              </a:rPr>
              <a:t> la </a:t>
            </a:r>
            <a:r>
              <a:rPr lang="en-US" sz="1800" dirty="0" err="1">
                <a:latin typeface="Trebuchet MS" panose="020B0603020202020204" pitchFamily="34" charset="0"/>
              </a:rPr>
              <a:t>performanța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organizațională</a:t>
            </a:r>
            <a:r>
              <a:rPr lang="en-US" sz="1800" dirty="0">
                <a:latin typeface="Trebuchet MS" panose="020B0603020202020204" pitchFamily="34" charset="0"/>
              </a:rPr>
              <a:t>,   </a:t>
            </a:r>
            <a:r>
              <a:rPr lang="en-US" sz="1800" dirty="0" err="1">
                <a:latin typeface="Trebuchet MS" panose="020B0603020202020204" pitchFamily="34" charset="0"/>
              </a:rPr>
              <a:t>sunt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realizate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prin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intermediul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leadershipului</a:t>
            </a:r>
            <a:r>
              <a:rPr lang="en-US" sz="1800" dirty="0">
                <a:latin typeface="Trebuchet MS" panose="020B0603020202020204" pitchFamily="34" charset="0"/>
              </a:rPr>
              <a:t> care conduce </a:t>
            </a:r>
            <a:r>
              <a:rPr lang="en-US" sz="1800" dirty="0" err="1">
                <a:latin typeface="Trebuchet MS" panose="020B0603020202020204" pitchFamily="34" charset="0"/>
              </a:rPr>
              <a:t>strategia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planificarea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r>
              <a:rPr lang="en-US" sz="1800" dirty="0" err="1">
                <a:latin typeface="Trebuchet MS" panose="020B0603020202020204" pitchFamily="34" charset="0"/>
              </a:rPr>
              <a:t>personalul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r>
              <a:rPr lang="en-US" sz="1800" dirty="0" err="1">
                <a:latin typeface="Trebuchet MS" panose="020B0603020202020204" pitchFamily="34" charset="0"/>
              </a:rPr>
              <a:t>parteneriatele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r>
              <a:rPr lang="en-US" sz="1800" dirty="0" err="1">
                <a:latin typeface="Trebuchet MS" panose="020B0603020202020204" pitchFamily="34" charset="0"/>
              </a:rPr>
              <a:t>resursele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procesele</a:t>
            </a:r>
            <a:r>
              <a:rPr lang="en-US" sz="1800" dirty="0">
                <a:latin typeface="Trebuchet MS" panose="020B0603020202020204" pitchFamily="34" charset="0"/>
              </a:rPr>
              <a:t>.</a:t>
            </a:r>
          </a:p>
        </p:txBody>
      </p:sp>
      <p:pic>
        <p:nvPicPr>
          <p:cNvPr id="5" name="Picture 4" descr="Header A4 Portrai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3" y="365125"/>
            <a:ext cx="7182678" cy="734804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022" y="5405187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40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217052"/>
            <a:ext cx="10515600" cy="57417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latin typeface="Trebuchet MS" panose="020B0603020202020204" pitchFamily="34" charset="0"/>
              </a:rPr>
              <a:t>Cadrul</a:t>
            </a:r>
            <a:r>
              <a:rPr lang="en-US" sz="2800" b="1" dirty="0">
                <a:latin typeface="Trebuchet MS" panose="020B0603020202020204" pitchFamily="34" charset="0"/>
              </a:rPr>
              <a:t> </a:t>
            </a:r>
            <a:r>
              <a:rPr lang="en-US" sz="2800" b="1" dirty="0" err="1">
                <a:latin typeface="Trebuchet MS" panose="020B0603020202020204" pitchFamily="34" charset="0"/>
              </a:rPr>
              <a:t>comun</a:t>
            </a:r>
            <a:r>
              <a:rPr lang="en-US" sz="2800" b="1" dirty="0">
                <a:latin typeface="Trebuchet MS" panose="020B0603020202020204" pitchFamily="34" charset="0"/>
              </a:rPr>
              <a:t> de </a:t>
            </a:r>
            <a:r>
              <a:rPr lang="en-US" sz="2800" b="1" dirty="0" err="1">
                <a:latin typeface="Trebuchet MS" panose="020B0603020202020204" pitchFamily="34" charset="0"/>
              </a:rPr>
              <a:t>autoevaluare</a:t>
            </a:r>
            <a:r>
              <a:rPr lang="en-US" sz="2800" b="1" dirty="0">
                <a:latin typeface="Trebuchet MS" panose="020B0603020202020204" pitchFamily="34" charset="0"/>
              </a:rPr>
              <a:t> (CAF)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791222"/>
            <a:ext cx="10515600" cy="4385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Trebuchet MS" panose="020B0603020202020204" pitchFamily="34" charset="0"/>
              </a:rPr>
              <a:t>CAF </a:t>
            </a:r>
            <a:r>
              <a:rPr lang="en-US" sz="1800" dirty="0" err="1">
                <a:latin typeface="Trebuchet MS" panose="020B0603020202020204" pitchFamily="34" charset="0"/>
              </a:rPr>
              <a:t>își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propune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să</a:t>
            </a:r>
            <a:r>
              <a:rPr lang="en-US" sz="1800" dirty="0">
                <a:latin typeface="Trebuchet MS" panose="020B0603020202020204" pitchFamily="34" charset="0"/>
              </a:rPr>
              <a:t> fie un </a:t>
            </a:r>
            <a:r>
              <a:rPr lang="en-US" sz="1800" dirty="0" err="1">
                <a:latin typeface="Trebuchet MS" panose="020B0603020202020204" pitchFamily="34" charset="0"/>
              </a:rPr>
              <a:t>catalizator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pentru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procesul</a:t>
            </a:r>
            <a:r>
              <a:rPr lang="en-US" sz="1800" dirty="0">
                <a:latin typeface="Trebuchet MS" panose="020B0603020202020204" pitchFamily="34" charset="0"/>
              </a:rPr>
              <a:t> de </a:t>
            </a:r>
            <a:r>
              <a:rPr lang="en-US" sz="1800" dirty="0" err="1">
                <a:latin typeface="Trebuchet MS" panose="020B0603020202020204" pitchFamily="34" charset="0"/>
              </a:rPr>
              <a:t>îmbunătățire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totală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cadrul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organizației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are </a:t>
            </a:r>
            <a:r>
              <a:rPr lang="en-US" sz="1800" dirty="0" err="1">
                <a:latin typeface="Trebuchet MS" panose="020B0603020202020204" pitchFamily="34" charset="0"/>
              </a:rPr>
              <a:t>cinci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scopuri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principale</a:t>
            </a:r>
            <a:r>
              <a:rPr lang="en-US" sz="1800" dirty="0">
                <a:latin typeface="Trebuchet MS" panose="020B0603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US" sz="1800" dirty="0" smtClean="0">
                <a:latin typeface="Trebuchet MS" panose="020B0603020202020204" pitchFamily="34" charset="0"/>
              </a:rPr>
              <a:t>- </a:t>
            </a:r>
            <a:r>
              <a:rPr lang="en-US" sz="1800" dirty="0" err="1" smtClean="0">
                <a:latin typeface="Trebuchet MS" panose="020B0603020202020204" pitchFamily="34" charset="0"/>
              </a:rPr>
              <a:t>să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introducă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administrațiile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publice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cultura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excelenței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a </a:t>
            </a:r>
            <a:r>
              <a:rPr lang="en-US" sz="1800" dirty="0" err="1">
                <a:latin typeface="Trebuchet MS" panose="020B0603020202020204" pitchFamily="34" charset="0"/>
              </a:rPr>
              <a:t>principiilor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smtClean="0">
                <a:latin typeface="Trebuchet MS" panose="020B0603020202020204" pitchFamily="34" charset="0"/>
              </a:rPr>
              <a:t>TQM (</a:t>
            </a:r>
            <a:r>
              <a:rPr lang="en-US" sz="1800" dirty="0">
                <a:latin typeface="Trebuchet MS" panose="020B0603020202020204" pitchFamily="34" charset="0"/>
              </a:rPr>
              <a:t>management al </a:t>
            </a:r>
            <a:r>
              <a:rPr lang="en-US" sz="1800" dirty="0" err="1">
                <a:latin typeface="Trebuchet MS" panose="020B0603020202020204" pitchFamily="34" charset="0"/>
              </a:rPr>
              <a:t>calității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totale</a:t>
            </a:r>
            <a:r>
              <a:rPr lang="en-US" sz="1800" dirty="0" smtClean="0">
                <a:latin typeface="Trebuchet MS" panose="020B0603020202020204" pitchFamily="34" charset="0"/>
              </a:rPr>
              <a:t>); </a:t>
            </a:r>
            <a:endParaRPr lang="en-US" sz="1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rebuchet MS" panose="020B0603020202020204" pitchFamily="34" charset="0"/>
              </a:rPr>
              <a:t>- </a:t>
            </a:r>
            <a:r>
              <a:rPr lang="en-US" sz="1800" dirty="0" err="1" smtClean="0">
                <a:latin typeface="Trebuchet MS" panose="020B0603020202020204" pitchFamily="34" charset="0"/>
              </a:rPr>
              <a:t>să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>
                <a:latin typeface="Trebuchet MS" panose="020B0603020202020204" pitchFamily="34" charset="0"/>
              </a:rPr>
              <a:t>le </a:t>
            </a:r>
            <a:r>
              <a:rPr lang="en-US" sz="1800" dirty="0" err="1">
                <a:latin typeface="Trebuchet MS" panose="020B0603020202020204" pitchFamily="34" charset="0"/>
              </a:rPr>
              <a:t>îndrume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progresiv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către</a:t>
            </a:r>
            <a:r>
              <a:rPr lang="en-US" sz="1800" dirty="0">
                <a:latin typeface="Trebuchet MS" panose="020B0603020202020204" pitchFamily="34" charset="0"/>
              </a:rPr>
              <a:t> un </a:t>
            </a:r>
            <a:r>
              <a:rPr lang="en-US" sz="1800" dirty="0" err="1">
                <a:latin typeface="Trebuchet MS" panose="020B0603020202020204" pitchFamily="34" charset="0"/>
              </a:rPr>
              <a:t>ciclu</a:t>
            </a:r>
            <a:r>
              <a:rPr lang="en-US" sz="1800" dirty="0">
                <a:latin typeface="Trebuchet MS" panose="020B0603020202020204" pitchFamily="34" charset="0"/>
              </a:rPr>
              <a:t> PDCA (PEVA) </a:t>
            </a:r>
            <a:r>
              <a:rPr lang="en-US" sz="1800" dirty="0" err="1">
                <a:latin typeface="Trebuchet MS" panose="020B0603020202020204" pitchFamily="34" charset="0"/>
              </a:rPr>
              <a:t>complet</a:t>
            </a:r>
            <a:r>
              <a:rPr lang="en-US" sz="1800" dirty="0">
                <a:latin typeface="Trebuchet MS" panose="020B0603020202020204" pitchFamily="34" charset="0"/>
              </a:rPr>
              <a:t> (</a:t>
            </a:r>
            <a:r>
              <a:rPr lang="en-US" sz="1800" dirty="0" err="1">
                <a:latin typeface="Trebuchet MS" panose="020B0603020202020204" pitchFamily="34" charset="0"/>
              </a:rPr>
              <a:t>Planifică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r>
              <a:rPr lang="en-US" sz="1800" dirty="0" err="1">
                <a:latin typeface="Trebuchet MS" panose="020B0603020202020204" pitchFamily="34" charset="0"/>
              </a:rPr>
              <a:t>Execută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r>
              <a:rPr lang="en-US" sz="1800" dirty="0" err="1">
                <a:latin typeface="Trebuchet MS" panose="020B0603020202020204" pitchFamily="34" charset="0"/>
              </a:rPr>
              <a:t>Verifică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r>
              <a:rPr lang="en-US" sz="1800" dirty="0" err="1">
                <a:latin typeface="Trebuchet MS" panose="020B0603020202020204" pitchFamily="34" charset="0"/>
              </a:rPr>
              <a:t>Acționează</a:t>
            </a:r>
            <a:r>
              <a:rPr lang="en-US" sz="1800" dirty="0">
                <a:latin typeface="Trebuchet MS" panose="020B0603020202020204" pitchFamily="34" charset="0"/>
              </a:rPr>
              <a:t>); </a:t>
            </a:r>
          </a:p>
          <a:p>
            <a:pPr marL="0" indent="0">
              <a:buNone/>
            </a:pPr>
            <a:r>
              <a:rPr lang="en-US" sz="1800" dirty="0" smtClean="0">
                <a:latin typeface="Trebuchet MS" panose="020B0603020202020204" pitchFamily="34" charset="0"/>
              </a:rPr>
              <a:t>- </a:t>
            </a:r>
            <a:r>
              <a:rPr lang="en-US" sz="1800" dirty="0" err="1" smtClean="0">
                <a:latin typeface="Trebuchet MS" panose="020B0603020202020204" pitchFamily="34" charset="0"/>
              </a:rPr>
              <a:t>să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faciliteze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autoevaluarea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unei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organizații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publice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pentru</a:t>
            </a:r>
            <a:r>
              <a:rPr lang="en-US" sz="1800" dirty="0">
                <a:latin typeface="Trebuchet MS" panose="020B0603020202020204" pitchFamily="34" charset="0"/>
              </a:rPr>
              <a:t> a </a:t>
            </a:r>
            <a:r>
              <a:rPr lang="en-US" sz="1800" dirty="0" err="1">
                <a:latin typeface="Trebuchet MS" panose="020B0603020202020204" pitchFamily="34" charset="0"/>
              </a:rPr>
              <a:t>obține</a:t>
            </a:r>
            <a:r>
              <a:rPr lang="en-US" sz="1800" dirty="0">
                <a:latin typeface="Trebuchet MS" panose="020B0603020202020204" pitchFamily="34" charset="0"/>
              </a:rPr>
              <a:t> un diagnostic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o </a:t>
            </a:r>
            <a:r>
              <a:rPr lang="en-US" sz="1800" dirty="0" err="1">
                <a:latin typeface="Trebuchet MS" panose="020B0603020202020204" pitchFamily="34" charset="0"/>
              </a:rPr>
              <a:t>identificare</a:t>
            </a:r>
            <a:r>
              <a:rPr lang="en-US" sz="1800" dirty="0">
                <a:latin typeface="Trebuchet MS" panose="020B0603020202020204" pitchFamily="34" charset="0"/>
              </a:rPr>
              <a:t> a </a:t>
            </a:r>
            <a:r>
              <a:rPr lang="en-US" sz="1800" dirty="0" err="1">
                <a:latin typeface="Trebuchet MS" panose="020B0603020202020204" pitchFamily="34" charset="0"/>
              </a:rPr>
              <a:t>acțiunilor</a:t>
            </a:r>
            <a:r>
              <a:rPr lang="en-US" sz="1800" dirty="0">
                <a:latin typeface="Trebuchet MS" panose="020B0603020202020204" pitchFamily="34" charset="0"/>
              </a:rPr>
              <a:t> de </a:t>
            </a:r>
            <a:r>
              <a:rPr lang="en-US" sz="1800" dirty="0" err="1">
                <a:latin typeface="Trebuchet MS" panose="020B0603020202020204" pitchFamily="34" charset="0"/>
              </a:rPr>
              <a:t>îmbunătățire</a:t>
            </a:r>
            <a:r>
              <a:rPr lang="en-US" sz="1800" dirty="0">
                <a:latin typeface="Trebuchet MS" panose="020B0603020202020204" pitchFamily="34" charset="0"/>
              </a:rPr>
              <a:t>; </a:t>
            </a:r>
          </a:p>
          <a:p>
            <a:pPr marL="0" indent="0">
              <a:buNone/>
            </a:pPr>
            <a:r>
              <a:rPr lang="en-US" sz="1800" dirty="0" smtClean="0">
                <a:latin typeface="Trebuchet MS" panose="020B0603020202020204" pitchFamily="34" charset="0"/>
              </a:rPr>
              <a:t>- </a:t>
            </a:r>
            <a:r>
              <a:rPr lang="en-US" sz="1800" dirty="0" err="1" smtClean="0">
                <a:latin typeface="Trebuchet MS" panose="020B0603020202020204" pitchFamily="34" charset="0"/>
              </a:rPr>
              <a:t>să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acționeze</a:t>
            </a:r>
            <a:r>
              <a:rPr lang="en-US" sz="1800" dirty="0">
                <a:latin typeface="Trebuchet MS" panose="020B0603020202020204" pitchFamily="34" charset="0"/>
              </a:rPr>
              <a:t> ca o </a:t>
            </a:r>
            <a:r>
              <a:rPr lang="en-US" sz="1800" dirty="0" err="1">
                <a:latin typeface="Trebuchet MS" panose="020B0603020202020204" pitchFamily="34" charset="0"/>
              </a:rPr>
              <a:t>punte</a:t>
            </a:r>
            <a:r>
              <a:rPr lang="en-US" sz="1800" dirty="0">
                <a:latin typeface="Trebuchet MS" panose="020B0603020202020204" pitchFamily="34" charset="0"/>
              </a:rPr>
              <a:t> de </a:t>
            </a:r>
            <a:r>
              <a:rPr lang="en-US" sz="1800" dirty="0" err="1">
                <a:latin typeface="Trebuchet MS" panose="020B0603020202020204" pitchFamily="34" charset="0"/>
              </a:rPr>
              <a:t>legătură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între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diversele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modele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utilizate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managementul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calității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r>
              <a:rPr lang="en-US" sz="1800" dirty="0" err="1">
                <a:latin typeface="Trebuchet MS" panose="020B0603020202020204" pitchFamily="34" charset="0"/>
              </a:rPr>
              <a:t>atât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sectorul</a:t>
            </a:r>
            <a:r>
              <a:rPr lang="en-US" sz="1800" dirty="0">
                <a:latin typeface="Trebuchet MS" panose="020B0603020202020204" pitchFamily="34" charset="0"/>
              </a:rPr>
              <a:t> public, </a:t>
            </a:r>
            <a:r>
              <a:rPr lang="en-US" sz="1800" dirty="0" err="1">
                <a:latin typeface="Trebuchet MS" panose="020B0603020202020204" pitchFamily="34" charset="0"/>
              </a:rPr>
              <a:t>cât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cel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privat</a:t>
            </a:r>
            <a:r>
              <a:rPr lang="en-US" sz="1800" dirty="0">
                <a:latin typeface="Trebuchet MS" panose="020B0603020202020204" pitchFamily="34" charset="0"/>
              </a:rPr>
              <a:t>; </a:t>
            </a:r>
          </a:p>
          <a:p>
            <a:pPr>
              <a:buFontTx/>
              <a:buChar char="-"/>
            </a:pPr>
            <a:r>
              <a:rPr lang="en-US" sz="1800" dirty="0" err="1" smtClean="0">
                <a:latin typeface="Trebuchet MS" panose="020B0603020202020204" pitchFamily="34" charset="0"/>
              </a:rPr>
              <a:t>să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faciliteze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învățarea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continuă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schimbul</a:t>
            </a:r>
            <a:r>
              <a:rPr lang="en-US" sz="1800" dirty="0">
                <a:latin typeface="Trebuchet MS" panose="020B0603020202020204" pitchFamily="34" charset="0"/>
              </a:rPr>
              <a:t> de </a:t>
            </a:r>
            <a:r>
              <a:rPr lang="en-US" sz="1800" dirty="0" err="1">
                <a:latin typeface="Trebuchet MS" panose="020B0603020202020204" pitchFamily="34" charset="0"/>
              </a:rPr>
              <a:t>experiență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între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diferite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organizații</a:t>
            </a:r>
            <a:r>
              <a:rPr lang="en-US" sz="1800" dirty="0">
                <a:latin typeface="Trebuchet MS" panose="020B0603020202020204" pitchFamily="34" charset="0"/>
              </a:rPr>
              <a:t> din </a:t>
            </a:r>
            <a:r>
              <a:rPr lang="en-US" sz="1800" dirty="0" err="1">
                <a:latin typeface="Trebuchet MS" panose="020B0603020202020204" pitchFamily="34" charset="0"/>
              </a:rPr>
              <a:t>sectorul</a:t>
            </a:r>
            <a:r>
              <a:rPr lang="en-US" sz="1800" dirty="0">
                <a:latin typeface="Trebuchet MS" panose="020B0603020202020204" pitchFamily="34" charset="0"/>
              </a:rPr>
              <a:t> public. </a:t>
            </a:r>
            <a:endParaRPr lang="en-US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en-US" sz="1700" dirty="0" err="1">
                <a:latin typeface="Trebuchet MS" panose="020B0603020202020204" pitchFamily="34" charset="0"/>
              </a:rPr>
              <a:t>Organizațiile</a:t>
            </a:r>
            <a:r>
              <a:rPr lang="en-US" sz="1700" dirty="0">
                <a:latin typeface="Trebuchet MS" panose="020B0603020202020204" pitchFamily="34" charset="0"/>
              </a:rPr>
              <a:t> care </a:t>
            </a:r>
            <a:r>
              <a:rPr lang="en-US" sz="1700" dirty="0" err="1">
                <a:latin typeface="Trebuchet MS" panose="020B0603020202020204" pitchFamily="34" charset="0"/>
              </a:rPr>
              <a:t>încep</a:t>
            </a:r>
            <a:r>
              <a:rPr lang="en-US" sz="1700" dirty="0">
                <a:latin typeface="Trebuchet MS" panose="020B0603020202020204" pitchFamily="34" charset="0"/>
              </a:rPr>
              <a:t> </a:t>
            </a:r>
            <a:r>
              <a:rPr lang="en-US" sz="1700" dirty="0" err="1">
                <a:latin typeface="Trebuchet MS" panose="020B0603020202020204" pitchFamily="34" charset="0"/>
              </a:rPr>
              <a:t>să</a:t>
            </a:r>
            <a:r>
              <a:rPr lang="en-US" sz="1700" dirty="0">
                <a:latin typeface="Trebuchet MS" panose="020B0603020202020204" pitchFamily="34" charset="0"/>
              </a:rPr>
              <a:t> </a:t>
            </a:r>
            <a:r>
              <a:rPr lang="en-US" sz="1700" dirty="0" err="1">
                <a:latin typeface="Trebuchet MS" panose="020B0603020202020204" pitchFamily="34" charset="0"/>
              </a:rPr>
              <a:t>implementeze</a:t>
            </a:r>
            <a:r>
              <a:rPr lang="en-US" sz="1700" dirty="0">
                <a:latin typeface="Trebuchet MS" panose="020B0603020202020204" pitchFamily="34" charset="0"/>
              </a:rPr>
              <a:t> CAF au </a:t>
            </a:r>
            <a:r>
              <a:rPr lang="en-US" sz="1700" dirty="0" err="1">
                <a:latin typeface="Trebuchet MS" panose="020B0603020202020204" pitchFamily="34" charset="0"/>
              </a:rPr>
              <a:t>dorința</a:t>
            </a:r>
            <a:r>
              <a:rPr lang="en-US" sz="1700" dirty="0">
                <a:latin typeface="Trebuchet MS" panose="020B0603020202020204" pitchFamily="34" charset="0"/>
              </a:rPr>
              <a:t> de a </a:t>
            </a:r>
            <a:r>
              <a:rPr lang="en-US" sz="1700" dirty="0" err="1">
                <a:latin typeface="Trebuchet MS" panose="020B0603020202020204" pitchFamily="34" charset="0"/>
              </a:rPr>
              <a:t>crește</a:t>
            </a:r>
            <a:r>
              <a:rPr lang="en-US" sz="1700" dirty="0">
                <a:latin typeface="Trebuchet MS" panose="020B0603020202020204" pitchFamily="34" charset="0"/>
              </a:rPr>
              <a:t> </a:t>
            </a:r>
            <a:r>
              <a:rPr lang="en-US" sz="1700" dirty="0" err="1">
                <a:latin typeface="Trebuchet MS" panose="020B0603020202020204" pitchFamily="34" charset="0"/>
              </a:rPr>
              <a:t>spre</a:t>
            </a:r>
            <a:r>
              <a:rPr lang="en-US" sz="1700" dirty="0">
                <a:latin typeface="Trebuchet MS" panose="020B0603020202020204" pitchFamily="34" charset="0"/>
              </a:rPr>
              <a:t> </a:t>
            </a:r>
            <a:r>
              <a:rPr lang="en-US" sz="1700" dirty="0" err="1">
                <a:latin typeface="Trebuchet MS" panose="020B0603020202020204" pitchFamily="34" charset="0"/>
              </a:rPr>
              <a:t>excelență</a:t>
            </a:r>
            <a:r>
              <a:rPr lang="en-US" sz="1700" dirty="0">
                <a:latin typeface="Trebuchet MS" panose="020B0603020202020204" pitchFamily="34" charset="0"/>
              </a:rPr>
              <a:t> </a:t>
            </a:r>
            <a:r>
              <a:rPr lang="en-US" sz="1700" dirty="0" err="1">
                <a:latin typeface="Trebuchet MS" panose="020B0603020202020204" pitchFamily="34" charset="0"/>
              </a:rPr>
              <a:t>în</a:t>
            </a:r>
            <a:r>
              <a:rPr lang="en-US" sz="1700" dirty="0">
                <a:latin typeface="Trebuchet MS" panose="020B0603020202020204" pitchFamily="34" charset="0"/>
              </a:rPr>
              <a:t> </a:t>
            </a:r>
            <a:r>
              <a:rPr lang="en-US" sz="1700" dirty="0" err="1">
                <a:latin typeface="Trebuchet MS" panose="020B0603020202020204" pitchFamily="34" charset="0"/>
              </a:rPr>
              <a:t>performanța</a:t>
            </a:r>
            <a:r>
              <a:rPr lang="en-US" sz="1700" dirty="0">
                <a:latin typeface="Trebuchet MS" panose="020B0603020202020204" pitchFamily="34" charset="0"/>
              </a:rPr>
              <a:t> </a:t>
            </a:r>
            <a:r>
              <a:rPr lang="en-US" sz="1700" dirty="0" err="1">
                <a:latin typeface="Trebuchet MS" panose="020B0603020202020204" pitchFamily="34" charset="0"/>
              </a:rPr>
              <a:t>lor</a:t>
            </a:r>
            <a:r>
              <a:rPr lang="en-US" sz="1700" dirty="0">
                <a:latin typeface="Trebuchet MS" panose="020B0603020202020204" pitchFamily="34" charset="0"/>
              </a:rPr>
              <a:t> </a:t>
            </a:r>
            <a:r>
              <a:rPr lang="en-US" sz="1700" dirty="0" err="1">
                <a:latin typeface="Trebuchet MS" panose="020B0603020202020204" pitchFamily="34" charset="0"/>
              </a:rPr>
              <a:t>și</a:t>
            </a:r>
            <a:r>
              <a:rPr lang="en-US" sz="1700" dirty="0">
                <a:latin typeface="Trebuchet MS" panose="020B0603020202020204" pitchFamily="34" charset="0"/>
              </a:rPr>
              <a:t> </a:t>
            </a:r>
            <a:r>
              <a:rPr lang="en-US" sz="1700" dirty="0" err="1">
                <a:latin typeface="Trebuchet MS" panose="020B0603020202020204" pitchFamily="34" charset="0"/>
              </a:rPr>
              <a:t>doresc</a:t>
            </a:r>
            <a:r>
              <a:rPr lang="en-US" sz="1700" dirty="0">
                <a:latin typeface="Trebuchet MS" panose="020B0603020202020204" pitchFamily="34" charset="0"/>
              </a:rPr>
              <a:t> </a:t>
            </a:r>
            <a:r>
              <a:rPr lang="en-US" sz="1700" dirty="0" err="1">
                <a:latin typeface="Trebuchet MS" panose="020B0603020202020204" pitchFamily="34" charset="0"/>
              </a:rPr>
              <a:t>să</a:t>
            </a:r>
            <a:r>
              <a:rPr lang="en-US" sz="1700" dirty="0">
                <a:latin typeface="Trebuchet MS" panose="020B0603020202020204" pitchFamily="34" charset="0"/>
              </a:rPr>
              <a:t> </a:t>
            </a:r>
            <a:r>
              <a:rPr lang="en-US" sz="1700" dirty="0" err="1">
                <a:latin typeface="Trebuchet MS" panose="020B0603020202020204" pitchFamily="34" charset="0"/>
              </a:rPr>
              <a:t>introducă</a:t>
            </a:r>
            <a:r>
              <a:rPr lang="en-US" sz="1700" dirty="0">
                <a:latin typeface="Trebuchet MS" panose="020B0603020202020204" pitchFamily="34" charset="0"/>
              </a:rPr>
              <a:t> o </a:t>
            </a:r>
            <a:r>
              <a:rPr lang="en-US" sz="1700" dirty="0" err="1">
                <a:latin typeface="Trebuchet MS" panose="020B0603020202020204" pitchFamily="34" charset="0"/>
              </a:rPr>
              <a:t>cultură</a:t>
            </a:r>
            <a:r>
              <a:rPr lang="en-US" sz="1700" dirty="0">
                <a:latin typeface="Trebuchet MS" panose="020B0603020202020204" pitchFamily="34" charset="0"/>
              </a:rPr>
              <a:t> a </a:t>
            </a:r>
            <a:r>
              <a:rPr lang="en-US" sz="1700" dirty="0" err="1">
                <a:latin typeface="Trebuchet MS" panose="020B0603020202020204" pitchFamily="34" charset="0"/>
              </a:rPr>
              <a:t>excelenței</a:t>
            </a:r>
            <a:r>
              <a:rPr lang="en-US" sz="1700" dirty="0">
                <a:latin typeface="Trebuchet MS" panose="020B0603020202020204" pitchFamily="34" charset="0"/>
              </a:rPr>
              <a:t> </a:t>
            </a:r>
            <a:r>
              <a:rPr lang="en-US" sz="1700" dirty="0" err="1">
                <a:latin typeface="Trebuchet MS" panose="020B0603020202020204" pitchFamily="34" charset="0"/>
              </a:rPr>
              <a:t>în</a:t>
            </a:r>
            <a:r>
              <a:rPr lang="en-US" sz="1700" dirty="0">
                <a:latin typeface="Trebuchet MS" panose="020B0603020202020204" pitchFamily="34" charset="0"/>
              </a:rPr>
              <a:t> </a:t>
            </a:r>
            <a:r>
              <a:rPr lang="en-US" sz="1700" dirty="0" err="1">
                <a:latin typeface="Trebuchet MS" panose="020B0603020202020204" pitchFamily="34" charset="0"/>
              </a:rPr>
              <a:t>cadrul</a:t>
            </a:r>
            <a:r>
              <a:rPr lang="en-US" sz="1700" dirty="0">
                <a:latin typeface="Trebuchet MS" panose="020B0603020202020204" pitchFamily="34" charset="0"/>
              </a:rPr>
              <a:t> </a:t>
            </a:r>
            <a:r>
              <a:rPr lang="en-US" sz="1700" dirty="0" err="1">
                <a:latin typeface="Trebuchet MS" panose="020B0603020202020204" pitchFamily="34" charset="0"/>
              </a:rPr>
              <a:t>organizației</a:t>
            </a:r>
            <a:r>
              <a:rPr lang="en-US" sz="1700" dirty="0">
                <a:latin typeface="Trebuchet MS" panose="020B0603020202020204" pitchFamily="34" charset="0"/>
              </a:rPr>
              <a:t>. </a:t>
            </a:r>
          </a:p>
          <a:p>
            <a:endParaRPr lang="en-US" sz="1800" dirty="0">
              <a:latin typeface="Trebuchet MS" panose="020B0603020202020204" pitchFamily="34" charset="0"/>
            </a:endParaRPr>
          </a:p>
        </p:txBody>
      </p:sp>
      <p:pic>
        <p:nvPicPr>
          <p:cNvPr id="5" name="Picture 4" descr="Header A4 Portrai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3" y="384313"/>
            <a:ext cx="7182678" cy="71561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996" y="6107085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9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03746" y="1062927"/>
            <a:ext cx="5866923" cy="62776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rebuchet MS" panose="020B0603020202020204" pitchFamily="34" charset="0"/>
              </a:rPr>
              <a:t>Structura </a:t>
            </a:r>
            <a:r>
              <a:rPr lang="en-US" sz="2800" b="1" dirty="0" err="1">
                <a:latin typeface="Trebuchet MS" panose="020B0603020202020204" pitchFamily="34" charset="0"/>
              </a:rPr>
              <a:t>modelului</a:t>
            </a:r>
            <a:r>
              <a:rPr lang="en-US" sz="2800" b="1" dirty="0">
                <a:latin typeface="Trebuchet MS" panose="020B0603020202020204" pitchFamily="34" charset="0"/>
              </a:rPr>
              <a:t> </a:t>
            </a:r>
            <a:r>
              <a:rPr lang="en-US" sz="2800" b="1" dirty="0" smtClean="0">
                <a:latin typeface="Trebuchet MS" panose="020B0603020202020204" pitchFamily="34" charset="0"/>
              </a:rPr>
              <a:t>CAF</a:t>
            </a:r>
            <a:endParaRPr lang="en-US" sz="2800" b="1" dirty="0">
              <a:latin typeface="Trebuchet MS" panose="020B0603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>
                <a:latin typeface="Trebuchet MS" panose="020B0603020202020204" pitchFamily="34" charset="0"/>
              </a:rPr>
              <a:t>I</a:t>
            </a:r>
            <a:r>
              <a:rPr lang="it-IT" sz="1800" dirty="0" smtClean="0">
                <a:latin typeface="Trebuchet MS" panose="020B0603020202020204" pitchFamily="34" charset="0"/>
              </a:rPr>
              <a:t>dentifică </a:t>
            </a:r>
            <a:r>
              <a:rPr lang="it-IT" sz="1800" dirty="0">
                <a:latin typeface="Trebuchet MS" panose="020B0603020202020204" pitchFamily="34" charset="0"/>
              </a:rPr>
              <a:t>aspectele principale necesare a fi luate în considerare în orice </a:t>
            </a:r>
            <a:r>
              <a:rPr lang="it-IT" sz="1800" dirty="0" smtClean="0">
                <a:latin typeface="Trebuchet MS" panose="020B0603020202020204" pitchFamily="34" charset="0"/>
              </a:rPr>
              <a:t>ana</a:t>
            </a:r>
            <a:r>
              <a:rPr lang="it-IT" sz="1800" dirty="0">
                <a:latin typeface="Trebuchet MS" panose="020B0603020202020204" pitchFamily="34" charset="0"/>
              </a:rPr>
              <a:t>liză </a:t>
            </a:r>
            <a:r>
              <a:rPr lang="it-IT" sz="1800" dirty="0" smtClean="0">
                <a:latin typeface="Trebuchet MS" panose="020B0603020202020204" pitchFamily="34" charset="0"/>
              </a:rPr>
              <a:t>organizațională</a:t>
            </a:r>
          </a:p>
          <a:p>
            <a:pPr marL="0" indent="0">
              <a:buNone/>
            </a:pPr>
            <a:endParaRPr lang="it-IT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Trebuchet MS" panose="020B0603020202020204" pitchFamily="34" charset="0"/>
              </a:rPr>
              <a:t>„</a:t>
            </a:r>
            <a:r>
              <a:rPr lang="en-US" sz="1800" b="1" dirty="0" err="1">
                <a:latin typeface="Trebuchet MS" panose="020B0603020202020204" pitchFamily="34" charset="0"/>
              </a:rPr>
              <a:t>Factori</a:t>
            </a:r>
            <a:r>
              <a:rPr lang="en-US" sz="1800" b="1" dirty="0">
                <a:latin typeface="Trebuchet MS" panose="020B0603020202020204" pitchFamily="34" charset="0"/>
              </a:rPr>
              <a:t> </a:t>
            </a:r>
            <a:r>
              <a:rPr lang="en-US" sz="1800" b="1" dirty="0" err="1">
                <a:latin typeface="Trebuchet MS" panose="020B0603020202020204" pitchFamily="34" charset="0"/>
              </a:rPr>
              <a:t>determinanți</a:t>
            </a:r>
            <a:r>
              <a:rPr lang="en-US" sz="1800" b="1" dirty="0">
                <a:latin typeface="Trebuchet MS" panose="020B0603020202020204" pitchFamily="34" charset="0"/>
              </a:rPr>
              <a:t> (</a:t>
            </a:r>
            <a:r>
              <a:rPr lang="en-US" sz="1800" b="1" dirty="0" err="1">
                <a:latin typeface="Trebuchet MS" panose="020B0603020202020204" pitchFamily="34" charset="0"/>
              </a:rPr>
              <a:t>Facilitatori</a:t>
            </a:r>
            <a:r>
              <a:rPr lang="en-US" sz="1800" b="1" dirty="0" smtClean="0">
                <a:latin typeface="Trebuchet MS" panose="020B0603020202020204" pitchFamily="34" charset="0"/>
              </a:rPr>
              <a:t>)“: </a:t>
            </a:r>
            <a:r>
              <a:rPr lang="en-US" sz="1800" dirty="0" err="1">
                <a:latin typeface="Trebuchet MS" panose="020B0603020202020204" pitchFamily="34" charset="0"/>
              </a:rPr>
              <a:t>determină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ceea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ce</a:t>
            </a:r>
            <a:r>
              <a:rPr lang="en-US" sz="1800" dirty="0">
                <a:latin typeface="Trebuchet MS" panose="020B0603020202020204" pitchFamily="34" charset="0"/>
              </a:rPr>
              <a:t> face </a:t>
            </a:r>
            <a:r>
              <a:rPr lang="en-US" sz="1800" dirty="0" err="1">
                <a:latin typeface="Trebuchet MS" panose="020B0603020202020204" pitchFamily="34" charset="0"/>
              </a:rPr>
              <a:t>organizația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modul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</a:t>
            </a:r>
            <a:r>
              <a:rPr lang="en-US" sz="1800" dirty="0">
                <a:latin typeface="Trebuchet MS" panose="020B0603020202020204" pitchFamily="34" charset="0"/>
              </a:rPr>
              <a:t> care </a:t>
            </a:r>
            <a:r>
              <a:rPr lang="en-US" sz="1800" dirty="0" err="1">
                <a:latin typeface="Trebuchet MS" panose="020B0603020202020204" pitchFamily="34" charset="0"/>
              </a:rPr>
              <a:t>aceasta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realizează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act</a:t>
            </a:r>
            <a:r>
              <a:rPr lang="en-US" sz="1800" dirty="0" err="1">
                <a:latin typeface="Trebuchet MS" panose="020B0603020202020204" pitchFamily="34" charset="0"/>
              </a:rPr>
              <a:t>ivitățile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pentru</a:t>
            </a:r>
            <a:r>
              <a:rPr lang="en-US" sz="1800" dirty="0">
                <a:latin typeface="Trebuchet MS" panose="020B0603020202020204" pitchFamily="34" charset="0"/>
              </a:rPr>
              <a:t> a </a:t>
            </a:r>
            <a:r>
              <a:rPr lang="en-US" sz="1800" dirty="0" err="1">
                <a:latin typeface="Trebuchet MS" panose="020B0603020202020204" pitchFamily="34" charset="0"/>
              </a:rPr>
              <a:t>obține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rezultatele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dorite</a:t>
            </a:r>
            <a:r>
              <a:rPr lang="it-IT" sz="1800" dirty="0" smtClean="0">
                <a:latin typeface="Trebuchet MS" panose="020B0603020202020204" pitchFamily="34" charset="0"/>
              </a:rPr>
              <a:t>.</a:t>
            </a:r>
            <a:r>
              <a:rPr lang="en-US" sz="1800" dirty="0" smtClean="0"/>
              <a:t> </a:t>
            </a:r>
          </a:p>
          <a:p>
            <a:pPr marL="0" indent="0">
              <a:buNone/>
            </a:pPr>
            <a:endParaRPr lang="en-US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en-US" b="1" dirty="0"/>
              <a:t>„</a:t>
            </a:r>
            <a:r>
              <a:rPr lang="en-US" sz="1800" b="1" dirty="0" err="1">
                <a:latin typeface="Trebuchet MS" panose="020B0603020202020204" pitchFamily="34" charset="0"/>
              </a:rPr>
              <a:t>Rezultatele</a:t>
            </a:r>
            <a:r>
              <a:rPr lang="en-US" sz="1800" b="1" dirty="0">
                <a:latin typeface="Trebuchet MS" panose="020B0603020202020204" pitchFamily="34" charset="0"/>
              </a:rPr>
              <a:t>” </a:t>
            </a:r>
            <a:r>
              <a:rPr lang="en-US" sz="1800" dirty="0" err="1">
                <a:latin typeface="Trebuchet MS" panose="020B0603020202020204" pitchFamily="34" charset="0"/>
              </a:rPr>
              <a:t>obținute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domeniile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cetățenilor</a:t>
            </a:r>
            <a:r>
              <a:rPr lang="en-US" sz="1800" dirty="0">
                <a:latin typeface="Trebuchet MS" panose="020B0603020202020204" pitchFamily="34" charset="0"/>
              </a:rPr>
              <a:t> / </a:t>
            </a:r>
            <a:r>
              <a:rPr lang="en-US" sz="1800" dirty="0" err="1">
                <a:latin typeface="Trebuchet MS" panose="020B0603020202020204" pitchFamily="34" charset="0"/>
              </a:rPr>
              <a:t>clienților</a:t>
            </a:r>
            <a:r>
              <a:rPr lang="en-US" sz="1800" dirty="0">
                <a:latin typeface="Trebuchet MS" panose="020B0603020202020204" pitchFamily="34" charset="0"/>
              </a:rPr>
              <a:t>, al </a:t>
            </a:r>
            <a:r>
              <a:rPr lang="en-US" sz="1800" dirty="0" err="1">
                <a:latin typeface="Trebuchet MS" panose="020B0603020202020204" pitchFamily="34" charset="0"/>
              </a:rPr>
              <a:t>personalului</a:t>
            </a:r>
            <a:r>
              <a:rPr lang="en-US" sz="1800" dirty="0">
                <a:latin typeface="Trebuchet MS" panose="020B0603020202020204" pitchFamily="34" charset="0"/>
              </a:rPr>
              <a:t>, al </a:t>
            </a:r>
            <a:r>
              <a:rPr lang="en-US" sz="1800" dirty="0" err="1">
                <a:latin typeface="Trebuchet MS" panose="020B0603020202020204" pitchFamily="34" charset="0"/>
              </a:rPr>
              <a:t>responsabilității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sociale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al </a:t>
            </a:r>
            <a:r>
              <a:rPr lang="en-US" sz="1800" dirty="0" err="1">
                <a:latin typeface="Trebuchet MS" panose="020B0603020202020204" pitchFamily="34" charset="0"/>
              </a:rPr>
              <a:t>performanțelor-cheie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sunt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măsurate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prin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măsurători</a:t>
            </a:r>
            <a:r>
              <a:rPr lang="en-US" sz="1800" dirty="0">
                <a:latin typeface="Trebuchet MS" panose="020B0603020202020204" pitchFamily="34" charset="0"/>
              </a:rPr>
              <a:t> de </a:t>
            </a:r>
            <a:r>
              <a:rPr lang="en-US" sz="1800" dirty="0" err="1">
                <a:latin typeface="Trebuchet MS" panose="020B0603020202020204" pitchFamily="34" charset="0"/>
              </a:rPr>
              <a:t>percepție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de </a:t>
            </a:r>
            <a:r>
              <a:rPr lang="en-US" sz="1800" dirty="0" err="1">
                <a:latin typeface="Trebuchet MS" panose="020B0603020202020204" pitchFamily="34" charset="0"/>
              </a:rPr>
              <a:t>performanță</a:t>
            </a:r>
            <a:r>
              <a:rPr lang="en-US" sz="1800" dirty="0" smtClean="0">
                <a:latin typeface="Trebuchet MS" panose="020B0603020202020204" pitchFamily="34" charset="0"/>
              </a:rPr>
              <a:t>.</a:t>
            </a:r>
          </a:p>
          <a:p>
            <a:pPr marL="0" indent="0">
              <a:buNone/>
            </a:pPr>
            <a:endParaRPr lang="en-US" sz="18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Trebuchet MS" panose="020B0603020202020204" pitchFamily="34" charset="0"/>
              </a:rPr>
              <a:t>Integrarea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concluziilor</a:t>
            </a:r>
            <a:r>
              <a:rPr lang="en-US" sz="1800" dirty="0">
                <a:latin typeface="Trebuchet MS" panose="020B0603020202020204" pitchFamily="34" charset="0"/>
              </a:rPr>
              <a:t> din </a:t>
            </a:r>
            <a:r>
              <a:rPr lang="en-US" sz="1800" dirty="0" err="1">
                <a:latin typeface="Trebuchet MS" panose="020B0603020202020204" pitchFamily="34" charset="0"/>
              </a:rPr>
              <a:t>evaluarea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factorilor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determinanți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rezultate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practicile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manageriale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constituie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ciclul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continuu</a:t>
            </a:r>
            <a:r>
              <a:rPr lang="en-US" sz="1800" dirty="0">
                <a:latin typeface="Trebuchet MS" panose="020B0603020202020204" pitchFamily="34" charset="0"/>
              </a:rPr>
              <a:t> de </a:t>
            </a:r>
            <a:r>
              <a:rPr lang="en-US" sz="1800" dirty="0" err="1">
                <a:latin typeface="Trebuchet MS" panose="020B0603020202020204" pitchFamily="34" charset="0"/>
              </a:rPr>
              <a:t>inovare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învățare</a:t>
            </a:r>
            <a:r>
              <a:rPr lang="en-US" sz="1800" dirty="0">
                <a:latin typeface="Trebuchet MS" panose="020B0603020202020204" pitchFamily="34" charset="0"/>
              </a:rPr>
              <a:t> care </a:t>
            </a:r>
            <a:r>
              <a:rPr lang="en-US" sz="1800" dirty="0" err="1">
                <a:latin typeface="Trebuchet MS" panose="020B0603020202020204" pitchFamily="34" charset="0"/>
              </a:rPr>
              <a:t>însoțește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organizațiile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drumul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lor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spre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excelență</a:t>
            </a:r>
            <a:r>
              <a:rPr lang="en-US" sz="1800" dirty="0">
                <a:latin typeface="Trebuchet MS" panose="020B0603020202020204" pitchFamily="34" charset="0"/>
              </a:rPr>
              <a:t>.</a:t>
            </a:r>
          </a:p>
        </p:txBody>
      </p:sp>
      <p:pic>
        <p:nvPicPr>
          <p:cNvPr id="5" name="Picture 4" descr="Header A4 Portrai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863" y="230188"/>
            <a:ext cx="7182678" cy="71561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022" y="5405187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92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46761" y="1246909"/>
            <a:ext cx="7898476" cy="57871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Trebuchet MS" panose="020B0603020202020204" pitchFamily="34" charset="0"/>
              </a:rPr>
              <a:t>Structura </a:t>
            </a:r>
            <a:r>
              <a:rPr lang="en-US" sz="2800" b="1" dirty="0" err="1">
                <a:latin typeface="Trebuchet MS" panose="020B0603020202020204" pitchFamily="34" charset="0"/>
              </a:rPr>
              <a:t>modelului</a:t>
            </a:r>
            <a:r>
              <a:rPr lang="en-US" sz="2800" b="1" dirty="0">
                <a:latin typeface="Trebuchet MS" panose="020B0603020202020204" pitchFamily="34" charset="0"/>
              </a:rPr>
              <a:t> CAF</a:t>
            </a:r>
            <a:endParaRPr lang="en-US" sz="2800" dirty="0"/>
          </a:p>
        </p:txBody>
      </p:sp>
      <p:pic>
        <p:nvPicPr>
          <p:cNvPr id="5" name="Picture 4" descr="Header A4 Portrai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3" y="384313"/>
            <a:ext cx="7182678" cy="71561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410" y="6186583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955" y="1825625"/>
            <a:ext cx="7324089" cy="4351338"/>
          </a:xfrm>
        </p:spPr>
      </p:pic>
    </p:spTree>
    <p:extLst>
      <p:ext uri="{BB962C8B-B14F-4D97-AF65-F5344CB8AC3E}">
        <p14:creationId xmlns:p14="http://schemas.microsoft.com/office/powerpoint/2010/main" val="166999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83774" y="1304953"/>
            <a:ext cx="5536277" cy="385735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Trebuchet MS" panose="020B0603020202020204" pitchFamily="34" charset="0"/>
              </a:rPr>
              <a:t>Cele 8 </a:t>
            </a:r>
            <a:r>
              <a:rPr lang="en-US" sz="2800" b="1" dirty="0" err="1">
                <a:latin typeface="Trebuchet MS" panose="020B0603020202020204" pitchFamily="34" charset="0"/>
              </a:rPr>
              <a:t>principii</a:t>
            </a:r>
            <a:r>
              <a:rPr lang="en-US" sz="2800" b="1" dirty="0">
                <a:latin typeface="Trebuchet MS" panose="020B0603020202020204" pitchFamily="34" charset="0"/>
              </a:rPr>
              <a:t> de </a:t>
            </a:r>
            <a:r>
              <a:rPr lang="en-US" sz="2800" b="1" dirty="0" err="1">
                <a:latin typeface="Trebuchet MS" panose="020B0603020202020204" pitchFamily="34" charset="0"/>
              </a:rPr>
              <a:t>excelență</a:t>
            </a:r>
            <a:r>
              <a:rPr lang="en-US" sz="2800" b="1" dirty="0">
                <a:latin typeface="Trebuchet MS" panose="020B0603020202020204" pitchFamily="34" charset="0"/>
              </a:rPr>
              <a:t> </a:t>
            </a:r>
            <a:endParaRPr lang="en-US" sz="2800" dirty="0">
              <a:latin typeface="Trebuchet MS" panose="020B0603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33308" y="1895712"/>
            <a:ext cx="4620491" cy="3626389"/>
          </a:xfrm>
        </p:spPr>
        <p:txBody>
          <a:bodyPr>
            <a:normAutofit fontScale="77500" lnSpcReduction="20000"/>
          </a:bodyPr>
          <a:lstStyle/>
          <a:p>
            <a:endParaRPr lang="en-US" sz="1800" dirty="0" smtClean="0">
              <a:latin typeface="Trebuchet MS" panose="020B0603020202020204" pitchFamily="34" charset="0"/>
            </a:endParaRPr>
          </a:p>
          <a:p>
            <a:r>
              <a:rPr lang="en-US" sz="2300" dirty="0" smtClean="0">
                <a:latin typeface="Trebuchet MS" panose="020B0603020202020204" pitchFamily="34" charset="0"/>
              </a:rPr>
              <a:t>Ca </a:t>
            </a:r>
            <a:r>
              <a:rPr lang="en-US" sz="2300" dirty="0">
                <a:latin typeface="Trebuchet MS" panose="020B0603020202020204" pitchFamily="34" charset="0"/>
              </a:rPr>
              <a:t>instrument al </a:t>
            </a:r>
            <a:r>
              <a:rPr lang="en-US" sz="2300" dirty="0" err="1">
                <a:latin typeface="Trebuchet MS" panose="020B0603020202020204" pitchFamily="34" charset="0"/>
              </a:rPr>
              <a:t>managementului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calității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totale</a:t>
            </a:r>
            <a:r>
              <a:rPr lang="en-US" sz="2300" dirty="0">
                <a:latin typeface="Trebuchet MS" panose="020B0603020202020204" pitchFamily="34" charset="0"/>
              </a:rPr>
              <a:t>, CAF </a:t>
            </a:r>
            <a:r>
              <a:rPr lang="en-US" sz="2300" dirty="0" err="1">
                <a:latin typeface="Trebuchet MS" panose="020B0603020202020204" pitchFamily="34" charset="0"/>
              </a:rPr>
              <a:t>subscrie</a:t>
            </a:r>
            <a:r>
              <a:rPr lang="en-US" sz="2300" dirty="0">
                <a:latin typeface="Trebuchet MS" panose="020B0603020202020204" pitchFamily="34" charset="0"/>
              </a:rPr>
              <a:t> la </a:t>
            </a:r>
            <a:r>
              <a:rPr lang="en-US" sz="2300" dirty="0" err="1">
                <a:latin typeface="Trebuchet MS" panose="020B0603020202020204" pitchFamily="34" charset="0"/>
              </a:rPr>
              <a:t>conceptele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fundamentale</a:t>
            </a:r>
            <a:r>
              <a:rPr lang="en-US" sz="2300" dirty="0">
                <a:latin typeface="Trebuchet MS" panose="020B0603020202020204" pitchFamily="34" charset="0"/>
              </a:rPr>
              <a:t> de </a:t>
            </a:r>
            <a:r>
              <a:rPr lang="en-US" sz="2300" dirty="0" err="1">
                <a:latin typeface="Trebuchet MS" panose="020B0603020202020204" pitchFamily="34" charset="0"/>
              </a:rPr>
              <a:t>excelență</a:t>
            </a:r>
            <a:r>
              <a:rPr lang="en-US" sz="2300" dirty="0">
                <a:latin typeface="Trebuchet MS" panose="020B0603020202020204" pitchFamily="34" charset="0"/>
              </a:rPr>
              <a:t> definite </a:t>
            </a:r>
            <a:r>
              <a:rPr lang="en-US" sz="2300" dirty="0" err="1">
                <a:latin typeface="Trebuchet MS" panose="020B0603020202020204" pitchFamily="34" charset="0"/>
              </a:rPr>
              <a:t>inițial</a:t>
            </a:r>
            <a:r>
              <a:rPr lang="en-US" sz="2300" dirty="0">
                <a:latin typeface="Trebuchet MS" panose="020B0603020202020204" pitchFamily="34" charset="0"/>
              </a:rPr>
              <a:t> de </a:t>
            </a:r>
            <a:r>
              <a:rPr lang="en-US" sz="2300" dirty="0" smtClean="0">
                <a:latin typeface="Trebuchet MS" panose="020B0603020202020204" pitchFamily="34" charset="0"/>
              </a:rPr>
              <a:t>EFQM (</a:t>
            </a:r>
            <a:r>
              <a:rPr lang="en-US" sz="2300" dirty="0" err="1">
                <a:latin typeface="Trebuchet MS" panose="020B0603020202020204" pitchFamily="34" charset="0"/>
              </a:rPr>
              <a:t>Modelul</a:t>
            </a:r>
            <a:r>
              <a:rPr lang="en-US" sz="2300" dirty="0">
                <a:latin typeface="Trebuchet MS" panose="020B0603020202020204" pitchFamily="34" charset="0"/>
              </a:rPr>
              <a:t> de </a:t>
            </a:r>
            <a:r>
              <a:rPr lang="en-US" sz="2300" dirty="0" err="1">
                <a:latin typeface="Trebuchet MS" panose="020B0603020202020204" pitchFamily="34" charset="0"/>
              </a:rPr>
              <a:t>Excelență</a:t>
            </a:r>
            <a:r>
              <a:rPr lang="en-US" sz="2300" dirty="0">
                <a:latin typeface="Trebuchet MS" panose="020B0603020202020204" pitchFamily="34" charset="0"/>
              </a:rPr>
              <a:t> al </a:t>
            </a:r>
            <a:r>
              <a:rPr lang="en-US" sz="2300" dirty="0" err="1">
                <a:latin typeface="Trebuchet MS" panose="020B0603020202020204" pitchFamily="34" charset="0"/>
              </a:rPr>
              <a:t>Fundației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Europene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pentru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Managementul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 smtClean="0">
                <a:latin typeface="Trebuchet MS" panose="020B0603020202020204" pitchFamily="34" charset="0"/>
              </a:rPr>
              <a:t>Calității</a:t>
            </a:r>
            <a:r>
              <a:rPr lang="en-US" sz="2300" dirty="0" smtClean="0">
                <a:latin typeface="Trebuchet MS" panose="020B0603020202020204" pitchFamily="34" charset="0"/>
              </a:rPr>
              <a:t>), </a:t>
            </a:r>
            <a:r>
              <a:rPr lang="en-US" sz="2300" dirty="0">
                <a:latin typeface="Trebuchet MS" panose="020B0603020202020204" pitchFamily="34" charset="0"/>
              </a:rPr>
              <a:t>le traduce </a:t>
            </a:r>
            <a:r>
              <a:rPr lang="en-US" sz="2300" dirty="0" err="1">
                <a:latin typeface="Trebuchet MS" panose="020B0603020202020204" pitchFamily="34" charset="0"/>
              </a:rPr>
              <a:t>în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contextul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sectorului</a:t>
            </a:r>
            <a:r>
              <a:rPr lang="en-US" sz="2300" dirty="0">
                <a:latin typeface="Trebuchet MS" panose="020B0603020202020204" pitchFamily="34" charset="0"/>
              </a:rPr>
              <a:t> public </a:t>
            </a:r>
            <a:r>
              <a:rPr lang="en-US" sz="2300" dirty="0" err="1" smtClean="0">
                <a:latin typeface="Trebuchet MS" panose="020B0603020202020204" pitchFamily="34" charset="0"/>
              </a:rPr>
              <a:t>și</a:t>
            </a:r>
            <a:r>
              <a:rPr lang="en-US" sz="2300" dirty="0" smtClean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urmărește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îmbunătățirea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performanței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organizațiilor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publice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pe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baza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acestor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concepte</a:t>
            </a:r>
            <a:r>
              <a:rPr lang="en-US" sz="2300" dirty="0">
                <a:latin typeface="Trebuchet MS" panose="020B0603020202020204" pitchFamily="34" charset="0"/>
              </a:rPr>
              <a:t>. </a:t>
            </a:r>
            <a:endParaRPr lang="en-US" sz="23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US" sz="2300" dirty="0">
              <a:latin typeface="Trebuchet MS" panose="020B0603020202020204" pitchFamily="34" charset="0"/>
            </a:endParaRPr>
          </a:p>
          <a:p>
            <a:r>
              <a:rPr lang="en-US" sz="2300" dirty="0" err="1">
                <a:latin typeface="Trebuchet MS" panose="020B0603020202020204" pitchFamily="34" charset="0"/>
              </a:rPr>
              <a:t>Aceste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principii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fac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diferența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între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organizația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publică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birocratică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tradițională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și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cea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orientată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spre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calitatea</a:t>
            </a:r>
            <a:r>
              <a:rPr lang="en-US" sz="2300" dirty="0">
                <a:latin typeface="Trebuchet MS" panose="020B0603020202020204" pitchFamily="34" charset="0"/>
              </a:rPr>
              <a:t> </a:t>
            </a:r>
            <a:r>
              <a:rPr lang="en-US" sz="2300" dirty="0" err="1">
                <a:latin typeface="Trebuchet MS" panose="020B0603020202020204" pitchFamily="34" charset="0"/>
              </a:rPr>
              <a:t>totală</a:t>
            </a:r>
            <a:r>
              <a:rPr lang="en-US" sz="2300" dirty="0" smtClean="0">
                <a:latin typeface="Trebuchet MS" panose="020B0603020202020204" pitchFamily="34" charset="0"/>
              </a:rPr>
              <a:t>.</a:t>
            </a:r>
          </a:p>
          <a:p>
            <a:endParaRPr lang="en-US" sz="1800" dirty="0">
              <a:latin typeface="Trebuchet MS" panose="020B0603020202020204" pitchFamily="34" charset="0"/>
            </a:endParaRPr>
          </a:p>
        </p:txBody>
      </p:sp>
      <p:pic>
        <p:nvPicPr>
          <p:cNvPr id="5" name="Picture 4" descr="Header A4 Portrai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3" y="384313"/>
            <a:ext cx="7182678" cy="71561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722" y="5556885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1" y="1895712"/>
            <a:ext cx="4705004" cy="3956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163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63287" y="1141347"/>
            <a:ext cx="8977746" cy="50457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>
                <a:latin typeface="Trebuchet MS" panose="020B0603020202020204" pitchFamily="34" charset="0"/>
              </a:rPr>
              <a:t/>
            </a:r>
            <a:br>
              <a:rPr lang="en-US" sz="3100" b="1" dirty="0" smtClean="0">
                <a:latin typeface="Trebuchet MS" panose="020B0603020202020204" pitchFamily="34" charset="0"/>
              </a:rPr>
            </a:br>
            <a:r>
              <a:rPr lang="en-US" sz="3100" b="1" dirty="0" smtClean="0">
                <a:latin typeface="Trebuchet MS" panose="020B0603020202020204" pitchFamily="34" charset="0"/>
              </a:rPr>
              <a:t/>
            </a:r>
            <a:br>
              <a:rPr lang="en-US" sz="3100" b="1" dirty="0" smtClean="0">
                <a:latin typeface="Trebuchet MS" panose="020B0603020202020204" pitchFamily="34" charset="0"/>
              </a:rPr>
            </a:br>
            <a:r>
              <a:rPr lang="en-US" sz="3100" b="1" dirty="0" smtClean="0">
                <a:latin typeface="Trebuchet MS" panose="020B0603020202020204" pitchFamily="34" charset="0"/>
              </a:rPr>
              <a:t>Valorile </a:t>
            </a:r>
            <a:r>
              <a:rPr lang="en-US" sz="3100" b="1" dirty="0" err="1">
                <a:latin typeface="Trebuchet MS" panose="020B0603020202020204" pitchFamily="34" charset="0"/>
              </a:rPr>
              <a:t>comune</a:t>
            </a:r>
            <a:r>
              <a:rPr lang="en-US" sz="3100" b="1" dirty="0">
                <a:latin typeface="Trebuchet MS" panose="020B0603020202020204" pitchFamily="34" charset="0"/>
              </a:rPr>
              <a:t> ale </a:t>
            </a:r>
            <a:r>
              <a:rPr lang="en-US" sz="3100" b="1" dirty="0" err="1">
                <a:latin typeface="Trebuchet MS" panose="020B0603020202020204" pitchFamily="34" charset="0"/>
              </a:rPr>
              <a:t>sectorului</a:t>
            </a:r>
            <a:r>
              <a:rPr lang="en-US" sz="3100" b="1" dirty="0">
                <a:latin typeface="Trebuchet MS" panose="020B0603020202020204" pitchFamily="34" charset="0"/>
              </a:rPr>
              <a:t> public </a:t>
            </a:r>
            <a:r>
              <a:rPr lang="en-US" sz="3100" b="1" dirty="0" err="1">
                <a:latin typeface="Trebuchet MS" panose="020B0603020202020204" pitchFamily="34" charset="0"/>
              </a:rPr>
              <a:t>european</a:t>
            </a:r>
            <a:r>
              <a:rPr lang="en-US" sz="3100" b="1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Trebuchet MS" panose="020B0603020202020204" pitchFamily="34" charset="0"/>
              </a:rPr>
              <a:t>Pe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lângă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interpretarea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specifică</a:t>
            </a:r>
            <a:r>
              <a:rPr lang="en-US" sz="1800" dirty="0" smtClean="0">
                <a:latin typeface="Trebuchet MS" panose="020B0603020202020204" pitchFamily="34" charset="0"/>
              </a:rPr>
              <a:t> a </a:t>
            </a:r>
            <a:r>
              <a:rPr lang="en-US" sz="1800" dirty="0" err="1" smtClean="0">
                <a:latin typeface="Trebuchet MS" panose="020B0603020202020204" pitchFamily="34" charset="0"/>
              </a:rPr>
              <a:t>principiilor</a:t>
            </a:r>
            <a:r>
              <a:rPr lang="en-US" sz="1800" dirty="0" smtClean="0">
                <a:latin typeface="Trebuchet MS" panose="020B0603020202020204" pitchFamily="34" charset="0"/>
              </a:rPr>
              <a:t> de </a:t>
            </a:r>
            <a:r>
              <a:rPr lang="en-US" sz="1800" dirty="0" err="1" smtClean="0">
                <a:latin typeface="Trebuchet MS" panose="020B0603020202020204" pitchFamily="34" charset="0"/>
              </a:rPr>
              <a:t>excelență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pentru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sectorul</a:t>
            </a:r>
            <a:r>
              <a:rPr lang="en-US" sz="1800" dirty="0" smtClean="0">
                <a:latin typeface="Trebuchet MS" panose="020B0603020202020204" pitchFamily="34" charset="0"/>
              </a:rPr>
              <a:t> public, </a:t>
            </a:r>
            <a:r>
              <a:rPr lang="en-US" sz="1800" dirty="0" err="1" smtClean="0">
                <a:latin typeface="Trebuchet MS" panose="020B0603020202020204" pitchFamily="34" charset="0"/>
              </a:rPr>
              <a:t>managementul</a:t>
            </a:r>
            <a:r>
              <a:rPr lang="en-US" sz="1800" dirty="0" smtClean="0">
                <a:latin typeface="Trebuchet MS" panose="020B0603020202020204" pitchFamily="34" charset="0"/>
              </a:rPr>
              <a:t> public </a:t>
            </a:r>
            <a:r>
              <a:rPr lang="en-US" sz="1800" dirty="0" err="1" smtClean="0">
                <a:latin typeface="Trebuchet MS" panose="020B0603020202020204" pitchFamily="34" charset="0"/>
              </a:rPr>
              <a:t>și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calitatea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în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sectorul</a:t>
            </a:r>
            <a:r>
              <a:rPr lang="en-US" sz="1800" dirty="0" smtClean="0">
                <a:latin typeface="Trebuchet MS" panose="020B0603020202020204" pitchFamily="34" charset="0"/>
              </a:rPr>
              <a:t> public au o </a:t>
            </a:r>
            <a:r>
              <a:rPr lang="en-US" sz="1800" dirty="0" err="1" smtClean="0">
                <a:latin typeface="Trebuchet MS" panose="020B0603020202020204" pitchFamily="34" charset="0"/>
              </a:rPr>
              <a:t>serie</a:t>
            </a:r>
            <a:r>
              <a:rPr lang="en-US" sz="1800" dirty="0" smtClean="0">
                <a:latin typeface="Trebuchet MS" panose="020B0603020202020204" pitchFamily="34" charset="0"/>
              </a:rPr>
              <a:t> de </a:t>
            </a:r>
            <a:r>
              <a:rPr lang="en-US" sz="1800" dirty="0" err="1" smtClean="0">
                <a:latin typeface="Trebuchet MS" panose="020B0603020202020204" pitchFamily="34" charset="0"/>
              </a:rPr>
              <a:t>condiții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unice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în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comparație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>
                <a:latin typeface="Trebuchet MS" panose="020B0603020202020204" pitchFamily="34" charset="0"/>
              </a:rPr>
              <a:t>cu </a:t>
            </a:r>
            <a:r>
              <a:rPr lang="en-US" sz="1800" dirty="0" err="1">
                <a:latin typeface="Trebuchet MS" panose="020B0603020202020204" pitchFamily="34" charset="0"/>
              </a:rPr>
              <a:t>sectorul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privat</a:t>
            </a:r>
            <a:r>
              <a:rPr lang="en-US" sz="1800" dirty="0">
                <a:latin typeface="Trebuchet MS" panose="020B0603020202020204" pitchFamily="34" charset="0"/>
              </a:rPr>
              <a:t>. </a:t>
            </a:r>
            <a:r>
              <a:rPr lang="en-US" sz="1800" dirty="0" err="1">
                <a:latin typeface="Trebuchet MS" panose="020B0603020202020204" pitchFamily="34" charset="0"/>
              </a:rPr>
              <a:t>Ele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presupun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precondiții</a:t>
            </a:r>
            <a:r>
              <a:rPr lang="en-US" sz="1800" dirty="0">
                <a:latin typeface="Trebuchet MS" panose="020B0603020202020204" pitchFamily="34" charset="0"/>
              </a:rPr>
              <a:t> de </a:t>
            </a:r>
            <a:r>
              <a:rPr lang="en-US" sz="1800" dirty="0" err="1">
                <a:latin typeface="Trebuchet MS" panose="020B0603020202020204" pitchFamily="34" charset="0"/>
              </a:rPr>
              <a:t>bază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comune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pentru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cultura</a:t>
            </a:r>
            <a:r>
              <a:rPr lang="en-US" sz="1800" dirty="0">
                <a:latin typeface="Trebuchet MS" panose="020B0603020202020204" pitchFamily="34" charset="0"/>
              </a:rPr>
              <a:t> socio-</a:t>
            </a:r>
            <a:r>
              <a:rPr lang="en-US" sz="1800" dirty="0" err="1">
                <a:latin typeface="Trebuchet MS" panose="020B0603020202020204" pitchFamily="34" charset="0"/>
              </a:rPr>
              <a:t>politică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administrativă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europeană</a:t>
            </a:r>
            <a:r>
              <a:rPr lang="en-US" sz="1800" dirty="0">
                <a:latin typeface="Trebuchet MS" panose="020B0603020202020204" pitchFamily="34" charset="0"/>
              </a:rPr>
              <a:t>: </a:t>
            </a:r>
            <a:endParaRPr lang="en-US" sz="1800" dirty="0" smtClean="0">
              <a:latin typeface="Trebuchet MS" panose="020B0603020202020204" pitchFamily="34" charset="0"/>
            </a:endParaRPr>
          </a:p>
          <a:p>
            <a:r>
              <a:rPr lang="en-US" sz="1800" dirty="0" err="1" smtClean="0">
                <a:latin typeface="Trebuchet MS" panose="020B0603020202020204" pitchFamily="34" charset="0"/>
              </a:rPr>
              <a:t>legitimitatea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>
                <a:latin typeface="Trebuchet MS" panose="020B0603020202020204" pitchFamily="34" charset="0"/>
              </a:rPr>
              <a:t>(</a:t>
            </a:r>
            <a:r>
              <a:rPr lang="en-US" sz="1800" dirty="0" err="1">
                <a:latin typeface="Trebuchet MS" panose="020B0603020202020204" pitchFamily="34" charset="0"/>
              </a:rPr>
              <a:t>democratică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parlamentară</a:t>
            </a:r>
            <a:r>
              <a:rPr lang="en-US" sz="1800" dirty="0">
                <a:latin typeface="Trebuchet MS" panose="020B0603020202020204" pitchFamily="34" charset="0"/>
              </a:rPr>
              <a:t>), </a:t>
            </a:r>
            <a:endParaRPr lang="en-US" sz="1800" dirty="0" smtClean="0">
              <a:latin typeface="Trebuchet MS" panose="020B0603020202020204" pitchFamily="34" charset="0"/>
            </a:endParaRPr>
          </a:p>
          <a:p>
            <a:r>
              <a:rPr lang="en-US" sz="1800" dirty="0" err="1" smtClean="0">
                <a:latin typeface="Trebuchet MS" panose="020B0603020202020204" pitchFamily="34" charset="0"/>
              </a:rPr>
              <a:t>statul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>
                <a:latin typeface="Trebuchet MS" panose="020B0603020202020204" pitchFamily="34" charset="0"/>
              </a:rPr>
              <a:t>de </a:t>
            </a:r>
            <a:r>
              <a:rPr lang="en-US" sz="1800" dirty="0" err="1">
                <a:latin typeface="Trebuchet MS" panose="020B0603020202020204" pitchFamily="34" charset="0"/>
              </a:rPr>
              <a:t>drept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comportamentul</a:t>
            </a:r>
            <a:r>
              <a:rPr lang="en-US" sz="1800" dirty="0">
                <a:latin typeface="Trebuchet MS" panose="020B0603020202020204" pitchFamily="34" charset="0"/>
              </a:rPr>
              <a:t> etic </a:t>
            </a:r>
            <a:r>
              <a:rPr lang="en-US" sz="1800" dirty="0" err="1">
                <a:latin typeface="Trebuchet MS" panose="020B0603020202020204" pitchFamily="34" charset="0"/>
              </a:rPr>
              <a:t>bazat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valori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comune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principii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precum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deschiderea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r>
              <a:rPr lang="en-US" sz="1800" dirty="0" err="1">
                <a:latin typeface="Trebuchet MS" panose="020B0603020202020204" pitchFamily="34" charset="0"/>
              </a:rPr>
              <a:t>responsabilitatea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endParaRPr lang="en-US" sz="1800" dirty="0" smtClean="0">
              <a:latin typeface="Trebuchet MS" panose="020B0603020202020204" pitchFamily="34" charset="0"/>
            </a:endParaRPr>
          </a:p>
          <a:p>
            <a:r>
              <a:rPr lang="en-US" sz="1800" dirty="0" err="1" smtClean="0">
                <a:latin typeface="Trebuchet MS" panose="020B0603020202020204" pitchFamily="34" charset="0"/>
              </a:rPr>
              <a:t>participarea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r>
              <a:rPr lang="en-US" sz="1800" dirty="0" err="1">
                <a:latin typeface="Trebuchet MS" panose="020B0603020202020204" pitchFamily="34" charset="0"/>
              </a:rPr>
              <a:t>diversitatea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r>
              <a:rPr lang="en-US" sz="1800" dirty="0" err="1">
                <a:latin typeface="Trebuchet MS" panose="020B0603020202020204" pitchFamily="34" charset="0"/>
              </a:rPr>
              <a:t>echitatea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r>
              <a:rPr lang="en-US" sz="1800" dirty="0" err="1">
                <a:latin typeface="Trebuchet MS" panose="020B0603020202020204" pitchFamily="34" charset="0"/>
              </a:rPr>
              <a:t>justiția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socială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r>
              <a:rPr lang="en-US" sz="1800" dirty="0" err="1">
                <a:latin typeface="Trebuchet MS" panose="020B0603020202020204" pitchFamily="34" charset="0"/>
              </a:rPr>
              <a:t>solidaritatea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endParaRPr lang="en-US" sz="1800" dirty="0" smtClean="0">
              <a:latin typeface="Trebuchet MS" panose="020B0603020202020204" pitchFamily="34" charset="0"/>
            </a:endParaRPr>
          </a:p>
          <a:p>
            <a:r>
              <a:rPr lang="en-US" sz="1800" dirty="0" err="1" smtClean="0">
                <a:latin typeface="Trebuchet MS" panose="020B0603020202020204" pitchFamily="34" charset="0"/>
              </a:rPr>
              <a:t>colaborarea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parteneriatele</a:t>
            </a:r>
            <a:r>
              <a:rPr lang="en-US" sz="1800" dirty="0">
                <a:latin typeface="Trebuchet MS" panose="020B0603020202020204" pitchFamily="34" charset="0"/>
              </a:rPr>
              <a:t> - </a:t>
            </a:r>
            <a:r>
              <a:rPr lang="en-US" sz="1800" dirty="0" err="1">
                <a:latin typeface="Trebuchet MS" panose="020B0603020202020204" pitchFamily="34" charset="0"/>
              </a:rPr>
              <a:t>toate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aspectele</a:t>
            </a:r>
            <a:r>
              <a:rPr lang="en-US" sz="1800" dirty="0">
                <a:latin typeface="Trebuchet MS" panose="020B0603020202020204" pitchFamily="34" charset="0"/>
              </a:rPr>
              <a:t> care </a:t>
            </a:r>
            <a:r>
              <a:rPr lang="en-US" sz="1800" dirty="0" err="1">
                <a:latin typeface="Trebuchet MS" panose="020B0603020202020204" pitchFamily="34" charset="0"/>
              </a:rPr>
              <a:t>trebuie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luate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considerare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timpul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evaluării</a:t>
            </a:r>
            <a:r>
              <a:rPr lang="en-US" sz="1800" dirty="0">
                <a:latin typeface="Trebuchet MS" panose="020B0603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1800" dirty="0" err="1">
                <a:latin typeface="Trebuchet MS" panose="020B0603020202020204" pitchFamily="34" charset="0"/>
              </a:rPr>
              <a:t>Deși</a:t>
            </a:r>
            <a:r>
              <a:rPr lang="en-US" sz="1800" dirty="0">
                <a:latin typeface="Trebuchet MS" panose="020B0603020202020204" pitchFamily="34" charset="0"/>
              </a:rPr>
              <a:t> CAF se </a:t>
            </a:r>
            <a:r>
              <a:rPr lang="en-US" sz="1800" dirty="0" err="1">
                <a:latin typeface="Trebuchet MS" panose="020B0603020202020204" pitchFamily="34" charset="0"/>
              </a:rPr>
              <a:t>axează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în</a:t>
            </a:r>
            <a:r>
              <a:rPr lang="en-US" sz="1800" dirty="0">
                <a:latin typeface="Trebuchet MS" panose="020B0603020202020204" pitchFamily="34" charset="0"/>
              </a:rPr>
              <a:t> principal </a:t>
            </a:r>
            <a:r>
              <a:rPr lang="en-US" sz="1800" dirty="0" err="1">
                <a:latin typeface="Trebuchet MS" panose="020B0603020202020204" pitchFamily="34" charset="0"/>
              </a:rPr>
              <a:t>pe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evaluarea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managementului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performanței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și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pe</a:t>
            </a:r>
            <a:r>
              <a:rPr lang="en-US" sz="1800" dirty="0">
                <a:latin typeface="Trebuchet MS" panose="020B0603020202020204" pitchFamily="34" charset="0"/>
              </a:rPr>
              <a:t> identificarea </a:t>
            </a:r>
            <a:r>
              <a:rPr lang="en-US" sz="1800" dirty="0" err="1">
                <a:latin typeface="Trebuchet MS" panose="020B0603020202020204" pitchFamily="34" charset="0"/>
              </a:rPr>
              <a:t>cauzelor</a:t>
            </a:r>
            <a:r>
              <a:rPr lang="en-US" sz="1800" dirty="0">
                <a:latin typeface="Trebuchet MS" panose="020B0603020202020204" pitchFamily="34" charset="0"/>
              </a:rPr>
              <a:t> sale </a:t>
            </a:r>
            <a:r>
              <a:rPr lang="en-US" sz="1800" dirty="0" err="1">
                <a:latin typeface="Trebuchet MS" panose="020B0603020202020204" pitchFamily="34" charset="0"/>
              </a:rPr>
              <a:t>organizatorice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pentru</a:t>
            </a:r>
            <a:r>
              <a:rPr lang="en-US" sz="1800" dirty="0">
                <a:latin typeface="Trebuchet MS" panose="020B0603020202020204" pitchFamily="34" charset="0"/>
              </a:rPr>
              <a:t> a face </a:t>
            </a:r>
            <a:r>
              <a:rPr lang="en-US" sz="1800" dirty="0" err="1">
                <a:latin typeface="Trebuchet MS" panose="020B0603020202020204" pitchFamily="34" charset="0"/>
              </a:rPr>
              <a:t>posibilă</a:t>
            </a:r>
            <a:r>
              <a:rPr lang="en-US" sz="1800" dirty="0">
                <a:latin typeface="Trebuchet MS" panose="020B0603020202020204" pitchFamily="34" charset="0"/>
              </a:rPr>
              <a:t> o </a:t>
            </a:r>
            <a:r>
              <a:rPr lang="en-US" sz="1800" dirty="0" err="1">
                <a:latin typeface="Trebuchet MS" panose="020B0603020202020204" pitchFamily="34" charset="0"/>
              </a:rPr>
              <a:t>îmbunătățire</a:t>
            </a:r>
            <a:r>
              <a:rPr lang="en-US" sz="1800" dirty="0">
                <a:latin typeface="Trebuchet MS" panose="020B0603020202020204" pitchFamily="34" charset="0"/>
              </a:rPr>
              <a:t>, </a:t>
            </a:r>
            <a:r>
              <a:rPr lang="en-US" sz="1800" dirty="0" err="1">
                <a:latin typeface="Trebuchet MS" panose="020B0603020202020204" pitchFamily="34" charset="0"/>
              </a:rPr>
              <a:t>scopul</a:t>
            </a:r>
            <a:r>
              <a:rPr lang="en-US" sz="1800" dirty="0">
                <a:latin typeface="Trebuchet MS" panose="020B0603020202020204" pitchFamily="34" charset="0"/>
              </a:rPr>
              <a:t> final </a:t>
            </a:r>
            <a:r>
              <a:rPr lang="en-US" sz="1800" dirty="0" err="1">
                <a:latin typeface="Trebuchet MS" panose="020B0603020202020204" pitchFamily="34" charset="0"/>
              </a:rPr>
              <a:t>este</a:t>
            </a:r>
            <a:r>
              <a:rPr lang="en-US" sz="1800" dirty="0">
                <a:latin typeface="Trebuchet MS" panose="020B0603020202020204" pitchFamily="34" charset="0"/>
              </a:rPr>
              <a:t> de a </a:t>
            </a:r>
            <a:r>
              <a:rPr lang="en-US" sz="1800" dirty="0" err="1">
                <a:latin typeface="Trebuchet MS" panose="020B0603020202020204" pitchFamily="34" charset="0"/>
              </a:rPr>
              <a:t>contribui</a:t>
            </a:r>
            <a:r>
              <a:rPr lang="en-US" sz="1800" dirty="0">
                <a:latin typeface="Trebuchet MS" panose="020B0603020202020204" pitchFamily="34" charset="0"/>
              </a:rPr>
              <a:t> la </a:t>
            </a:r>
            <a:r>
              <a:rPr lang="en-US" sz="1800" dirty="0" err="1">
                <a:latin typeface="Trebuchet MS" panose="020B0603020202020204" pitchFamily="34" charset="0"/>
              </a:rPr>
              <a:t>buna</a:t>
            </a:r>
            <a:r>
              <a:rPr lang="en-US" sz="1800" dirty="0">
                <a:latin typeface="Trebuchet MS" panose="020B0603020202020204" pitchFamily="34" charset="0"/>
              </a:rPr>
              <a:t> </a:t>
            </a:r>
            <a:r>
              <a:rPr lang="en-US" sz="1800" dirty="0" err="1">
                <a:latin typeface="Trebuchet MS" panose="020B0603020202020204" pitchFamily="34" charset="0"/>
              </a:rPr>
              <a:t>guvernare</a:t>
            </a:r>
            <a:r>
              <a:rPr lang="en-US" sz="1800" dirty="0">
                <a:latin typeface="Trebuchet MS" panose="020B0603020202020204" pitchFamily="34" charset="0"/>
              </a:rPr>
              <a:t>. 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endParaRPr lang="en-US" sz="1800" dirty="0">
              <a:latin typeface="Trebuchet MS" panose="020B0603020202020204" pitchFamily="34" charset="0"/>
            </a:endParaRPr>
          </a:p>
        </p:txBody>
      </p:sp>
      <p:pic>
        <p:nvPicPr>
          <p:cNvPr id="5" name="Picture 4" descr="Header A4 Portrai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3" y="384313"/>
            <a:ext cx="7182678" cy="71561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022" y="5405187"/>
            <a:ext cx="401955" cy="59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03747" y="6112860"/>
            <a:ext cx="701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Asigurarea performanței și managementului calității în Municipiul Ploiești - Cod SMIS 120801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Competența face diferența! Proiect selectat în cadrul Programului Operațional Capacitate Administrativă cofinanțat de Uniunea Europeană, </a:t>
            </a:r>
            <a:r>
              <a:rPr lang="ro-RO" sz="800" b="1" dirty="0" smtClean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800" b="1" dirty="0">
                <a:solidFill>
                  <a:srgbClr val="003399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Fondul Social European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35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2376</TotalTime>
  <Words>1576</Words>
  <Application>Microsoft Office PowerPoint</Application>
  <PresentationFormat>Widescreen</PresentationFormat>
  <Paragraphs>138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Trebuchet MS</vt:lpstr>
      <vt:lpstr>Office Theme</vt:lpstr>
      <vt:lpstr>Conferinta de diseminare a rezultatelor implementarii CAF - Municipiul Ploiesti -  30 mai 2019</vt:lpstr>
      <vt:lpstr>Scopul si obiectivele proiectului</vt:lpstr>
      <vt:lpstr>Obiectivele specifice </vt:lpstr>
      <vt:lpstr>Cadrul comun de autoevaluare (CAF) </vt:lpstr>
      <vt:lpstr>Cadrul comun de autoevaluare (CAF) </vt:lpstr>
      <vt:lpstr>Structura modelului CAF</vt:lpstr>
      <vt:lpstr>Structura modelului CAF</vt:lpstr>
      <vt:lpstr>Cele 8 principii de excelență </vt:lpstr>
      <vt:lpstr>  Valorile comune ale sectorului public european  </vt:lpstr>
      <vt:lpstr>Etapele implementarii CAF</vt:lpstr>
      <vt:lpstr>Cadrul comun de autoevaluare in Municipiul Ploiesti</vt:lpstr>
      <vt:lpstr>Rezultate obtinute pentru Activitatea 3</vt:lpstr>
      <vt:lpstr>Activitati in derulare</vt:lpstr>
      <vt:lpstr>Valorificarea rezultatelor proiectului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Alexandra Ligia Staicu</dc:creator>
  <cp:lastModifiedBy>Administrator</cp:lastModifiedBy>
  <cp:revision>67</cp:revision>
  <dcterms:created xsi:type="dcterms:W3CDTF">2018-04-16T05:57:52Z</dcterms:created>
  <dcterms:modified xsi:type="dcterms:W3CDTF">2019-05-30T05:42:12Z</dcterms:modified>
</cp:coreProperties>
</file>