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sldIdLst>
    <p:sldId id="256" r:id="rId2"/>
    <p:sldId id="270" r:id="rId3"/>
    <p:sldId id="272" r:id="rId4"/>
    <p:sldId id="273" r:id="rId5"/>
    <p:sldId id="274" r:id="rId6"/>
    <p:sldId id="275" r:id="rId7"/>
    <p:sldId id="276" r:id="rId8"/>
    <p:sldId id="277" r:id="rId9"/>
    <p:sldId id="278" r:id="rId10"/>
    <p:sldId id="280" r:id="rId11"/>
    <p:sldId id="279" r:id="rId12"/>
    <p:sldId id="281" r:id="rId13"/>
    <p:sldId id="282" r:id="rId14"/>
    <p:sldId id="283" r:id="rId15"/>
    <p:sldId id="284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8890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ro-RO" dirty="0" smtClean="0"/>
              <a:t>30.05.2019</a:t>
            </a:r>
            <a:endParaRPr lang="ro-R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3300" y="6057900"/>
            <a:ext cx="8166100" cy="800100"/>
          </a:xfrm>
        </p:spPr>
        <p:txBody>
          <a:bodyPr/>
          <a:lstStyle/>
          <a:p>
            <a:pPr>
              <a:tabLst>
                <a:tab pos="2971800" algn="ctr"/>
                <a:tab pos="5943600" algn="r"/>
              </a:tabLst>
            </a:pPr>
            <a:r>
              <a:rPr lang="ro-RO" sz="1200" b="1" dirty="0" smtClean="0">
                <a:solidFill>
                  <a:srgbClr val="003399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Asigurarea performanței și managementului calității în Municipiul Ploiești - Cod SMIS 120801</a:t>
            </a:r>
            <a:endParaRPr lang="en-US" sz="5400" dirty="0" smtClean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tabLst>
                <a:tab pos="2971800" algn="ctr"/>
                <a:tab pos="5943600" algn="r"/>
              </a:tabLst>
            </a:pPr>
            <a:r>
              <a:rPr lang="ro-RO" sz="1200" b="1" dirty="0" smtClean="0">
                <a:solidFill>
                  <a:srgbClr val="003399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      Competența face diferența! Proiect selectat în cadrul Programului Operațional Capacitate Administrativă cofinanțat de Uniunea Europeană,  din Fondul Social European</a:t>
            </a:r>
            <a:endParaRPr lang="en-US" sz="54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42073857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2F64D-5F40-49BC-8A21-72B8F7C08AF4}" type="datetimeFigureOut">
              <a:rPr lang="ro-RO" smtClean="0"/>
              <a:t>29.05.2019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62D88-0648-48C4-B3C2-2C36E3AC63F0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900191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2F64D-5F40-49BC-8A21-72B8F7C08AF4}" type="datetimeFigureOut">
              <a:rPr lang="ro-RO" smtClean="0"/>
              <a:t>29.05.2019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62D88-0648-48C4-B3C2-2C36E3AC63F0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17201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2F64D-5F40-49BC-8A21-72B8F7C08AF4}" type="datetimeFigureOut">
              <a:rPr lang="ro-RO" smtClean="0"/>
              <a:t>29.05.2019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62D88-0648-48C4-B3C2-2C36E3AC63F0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533762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2F64D-5F40-49BC-8A21-72B8F7C08AF4}" type="datetimeFigureOut">
              <a:rPr lang="ro-RO" smtClean="0"/>
              <a:t>29.05.2019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62D88-0648-48C4-B3C2-2C36E3AC63F0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916618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2F64D-5F40-49BC-8A21-72B8F7C08AF4}" type="datetimeFigureOut">
              <a:rPr lang="ro-RO" smtClean="0"/>
              <a:t>29.05.2019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62D88-0648-48C4-B3C2-2C36E3AC63F0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111057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2F64D-5F40-49BC-8A21-72B8F7C08AF4}" type="datetimeFigureOut">
              <a:rPr lang="ro-RO" smtClean="0"/>
              <a:t>29.05.2019</a:t>
            </a:fld>
            <a:endParaRPr lang="ro-R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62D88-0648-48C4-B3C2-2C36E3AC63F0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154241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2F64D-5F40-49BC-8A21-72B8F7C08AF4}" type="datetimeFigureOut">
              <a:rPr lang="ro-RO" smtClean="0"/>
              <a:t>29.05.2019</a:t>
            </a:fld>
            <a:endParaRPr lang="ro-R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62D88-0648-48C4-B3C2-2C36E3AC63F0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698916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2F64D-5F40-49BC-8A21-72B8F7C08AF4}" type="datetimeFigureOut">
              <a:rPr lang="ro-RO" smtClean="0"/>
              <a:t>29.05.2019</a:t>
            </a:fld>
            <a:endParaRPr lang="ro-R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62D88-0648-48C4-B3C2-2C36E3AC63F0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501486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2F64D-5F40-49BC-8A21-72B8F7C08AF4}" type="datetimeFigureOut">
              <a:rPr lang="ro-RO" smtClean="0"/>
              <a:t>29.05.2019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62D88-0648-48C4-B3C2-2C36E3AC63F0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000853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2F64D-5F40-49BC-8A21-72B8F7C08AF4}" type="datetimeFigureOut">
              <a:rPr lang="ro-RO" smtClean="0"/>
              <a:t>29.05.2019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62D88-0648-48C4-B3C2-2C36E3AC63F0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747009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82F64D-5F40-49BC-8A21-72B8F7C08AF4}" type="datetimeFigureOut">
              <a:rPr lang="ro-RO" smtClean="0"/>
              <a:t>29.05.2019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462D88-0648-48C4-B3C2-2C36E3AC63F0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288477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4" Type="http://schemas.openxmlformats.org/officeDocument/2006/relationships/image" Target="../media/image2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ctrTitle"/>
          </p:nvPr>
        </p:nvSpPr>
        <p:spPr>
          <a:xfrm>
            <a:off x="1524000" y="2242159"/>
            <a:ext cx="9144000" cy="1966586"/>
          </a:xfrm>
        </p:spPr>
        <p:txBody>
          <a:bodyPr>
            <a:normAutofit fontScale="90000"/>
          </a:bodyPr>
          <a:lstStyle/>
          <a:p>
            <a:r>
              <a:rPr lang="en-US" sz="4400" b="1" dirty="0" err="1">
                <a:latin typeface="Trebuchet MS" panose="020B0603020202020204" pitchFamily="34" charset="0"/>
              </a:rPr>
              <a:t>Conferinta</a:t>
            </a:r>
            <a:r>
              <a:rPr lang="en-US" sz="4400" b="1" dirty="0">
                <a:latin typeface="Trebuchet MS" panose="020B0603020202020204" pitchFamily="34" charset="0"/>
              </a:rPr>
              <a:t> de </a:t>
            </a:r>
            <a:r>
              <a:rPr lang="en-US" sz="4400" b="1" dirty="0" err="1">
                <a:latin typeface="Trebuchet MS" panose="020B0603020202020204" pitchFamily="34" charset="0"/>
              </a:rPr>
              <a:t>diseminare</a:t>
            </a:r>
            <a:r>
              <a:rPr lang="en-US" sz="4400" b="1" dirty="0">
                <a:latin typeface="Trebuchet MS" panose="020B0603020202020204" pitchFamily="34" charset="0"/>
              </a:rPr>
              <a:t> a </a:t>
            </a:r>
            <a:r>
              <a:rPr lang="en-US" sz="4400" b="1" dirty="0" err="1">
                <a:latin typeface="Trebuchet MS" panose="020B0603020202020204" pitchFamily="34" charset="0"/>
              </a:rPr>
              <a:t>rezultatelor</a:t>
            </a:r>
            <a:r>
              <a:rPr lang="en-US" sz="4400" b="1" dirty="0">
                <a:latin typeface="Trebuchet MS" panose="020B0603020202020204" pitchFamily="34" charset="0"/>
              </a:rPr>
              <a:t> </a:t>
            </a:r>
            <a:r>
              <a:rPr lang="en-US" sz="4400" b="1" dirty="0" err="1">
                <a:latin typeface="Trebuchet MS" panose="020B0603020202020204" pitchFamily="34" charset="0"/>
              </a:rPr>
              <a:t>implementarii</a:t>
            </a:r>
            <a:r>
              <a:rPr lang="en-US" sz="4400" b="1" dirty="0">
                <a:latin typeface="Trebuchet MS" panose="020B0603020202020204" pitchFamily="34" charset="0"/>
              </a:rPr>
              <a:t> </a:t>
            </a:r>
            <a:r>
              <a:rPr lang="en-US" sz="4400" b="1" dirty="0" smtClean="0">
                <a:latin typeface="Trebuchet MS" panose="020B0603020202020204" pitchFamily="34" charset="0"/>
              </a:rPr>
              <a:t>CAF</a:t>
            </a:r>
            <a:r>
              <a:rPr lang="ro-RO" sz="4400" b="1" dirty="0" smtClean="0">
                <a:latin typeface="Trebuchet MS" panose="020B0603020202020204" pitchFamily="34" charset="0"/>
              </a:rPr>
              <a:t/>
            </a:r>
            <a:br>
              <a:rPr lang="ro-RO" sz="4400" b="1" dirty="0" smtClean="0">
                <a:latin typeface="Trebuchet MS" panose="020B0603020202020204" pitchFamily="34" charset="0"/>
              </a:rPr>
            </a:br>
            <a:r>
              <a:rPr lang="en-US" sz="4400" b="1" dirty="0" smtClean="0">
                <a:latin typeface="Trebuchet MS" panose="020B0603020202020204" pitchFamily="34" charset="0"/>
              </a:rPr>
              <a:t>- </a:t>
            </a:r>
            <a:r>
              <a:rPr lang="ro-RO" sz="4000" b="1" dirty="0" smtClean="0">
                <a:latin typeface="Trebuchet MS" panose="020B0603020202020204" pitchFamily="34" charset="0"/>
              </a:rPr>
              <a:t>Municipiul Ploiesti</a:t>
            </a:r>
            <a:r>
              <a:rPr lang="en-US" sz="4000" b="1" dirty="0" smtClean="0">
                <a:latin typeface="Trebuchet MS" panose="020B0603020202020204" pitchFamily="34" charset="0"/>
              </a:rPr>
              <a:t> - </a:t>
            </a:r>
            <a:r>
              <a:rPr lang="ro-RO" sz="4000" b="1" dirty="0" smtClean="0">
                <a:latin typeface="Trebuchet MS" panose="020B0603020202020204" pitchFamily="34" charset="0"/>
              </a:rPr>
              <a:t/>
            </a:r>
            <a:br>
              <a:rPr lang="ro-RO" sz="4000" b="1" dirty="0" smtClean="0">
                <a:latin typeface="Trebuchet MS" panose="020B0603020202020204" pitchFamily="34" charset="0"/>
              </a:rPr>
            </a:br>
            <a:r>
              <a:rPr lang="ro-RO" sz="2200" b="1" dirty="0" smtClean="0">
                <a:latin typeface="Trebuchet MS" panose="020B0603020202020204" pitchFamily="34" charset="0"/>
              </a:rPr>
              <a:t>30 mai 2019</a:t>
            </a:r>
            <a:endParaRPr lang="ro-RO" sz="2200" b="1" dirty="0">
              <a:latin typeface="Trebuchet MS" panose="020B0603020202020204" pitchFamily="34" charset="0"/>
            </a:endParaRPr>
          </a:p>
        </p:txBody>
      </p:sp>
      <p:pic>
        <p:nvPicPr>
          <p:cNvPr id="5" name="Picture 4" descr="Header A4 Portrait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2383" y="384313"/>
            <a:ext cx="7182678" cy="715616"/>
          </a:xfrm>
          <a:prstGeom prst="rect">
            <a:avLst/>
          </a:prstGeom>
        </p:spPr>
      </p:pic>
      <p:pic>
        <p:nvPicPr>
          <p:cNvPr id="6" name="Picture 5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5022" y="5405187"/>
            <a:ext cx="401955" cy="59055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603747" y="6112860"/>
            <a:ext cx="701198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  <a:tabLst>
                <a:tab pos="2971800" algn="ctr"/>
                <a:tab pos="5943600" algn="r"/>
              </a:tabLst>
            </a:pPr>
            <a:r>
              <a:rPr lang="ro-RO" sz="800" dirty="0"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3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  <a:tabLst>
                <a:tab pos="2971800" algn="ctr"/>
                <a:tab pos="5943600" algn="r"/>
              </a:tabLst>
            </a:pPr>
            <a:r>
              <a:rPr lang="ro-RO" sz="800" b="1" dirty="0">
                <a:solidFill>
                  <a:srgbClr val="003399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Asigurarea performanței și managementului calității în Municipiul Ploiești - Cod SMIS 120801</a:t>
            </a:r>
            <a:endParaRPr lang="en-US" sz="3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  <a:tabLst>
                <a:tab pos="2971800" algn="ctr"/>
                <a:tab pos="5943600" algn="r"/>
              </a:tabLst>
            </a:pPr>
            <a:r>
              <a:rPr lang="ro-RO" sz="800" b="1" dirty="0">
                <a:solidFill>
                  <a:srgbClr val="003399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      Competența face diferența! Proiect selectat în cadrul Programului Operațional Capacitate Administrativă cofinanțat de Uniunea Europeană, </a:t>
            </a:r>
            <a:r>
              <a:rPr lang="ro-RO" sz="800" b="1" dirty="0" smtClean="0">
                <a:solidFill>
                  <a:srgbClr val="003399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800" b="1" dirty="0">
                <a:solidFill>
                  <a:srgbClr val="003399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din Fondul Social European</a:t>
            </a:r>
            <a:endParaRPr lang="en-US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75210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50770" y="1217052"/>
            <a:ext cx="5125041" cy="544470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 err="1" smtClean="0">
                <a:latin typeface="Trebuchet MS" panose="020B0603020202020204" pitchFamily="34" charset="0"/>
              </a:rPr>
              <a:t>Etapele</a:t>
            </a:r>
            <a:r>
              <a:rPr lang="en-US" sz="2400" b="1" dirty="0" smtClean="0">
                <a:latin typeface="Trebuchet MS" panose="020B0603020202020204" pitchFamily="34" charset="0"/>
              </a:rPr>
              <a:t> </a:t>
            </a:r>
            <a:r>
              <a:rPr lang="en-US" sz="2400" b="1" dirty="0" err="1" smtClean="0">
                <a:latin typeface="Trebuchet MS" panose="020B0603020202020204" pitchFamily="34" charset="0"/>
              </a:rPr>
              <a:t>implementarii</a:t>
            </a:r>
            <a:r>
              <a:rPr lang="en-US" sz="2400" b="1" dirty="0" smtClean="0">
                <a:latin typeface="Trebuchet MS" panose="020B0603020202020204" pitchFamily="34" charset="0"/>
              </a:rPr>
              <a:t> CAF</a:t>
            </a:r>
            <a:endParaRPr lang="en-US" sz="2400" dirty="0">
              <a:latin typeface="Trebuchet MS" panose="020B0603020202020204" pitchFamily="34" charset="0"/>
            </a:endParaRPr>
          </a:p>
        </p:txBody>
      </p:sp>
      <p:pic>
        <p:nvPicPr>
          <p:cNvPr id="2" name="Content Placeholder 1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1761522"/>
            <a:ext cx="6772102" cy="4351338"/>
          </a:xfrm>
        </p:spPr>
      </p:pic>
      <p:pic>
        <p:nvPicPr>
          <p:cNvPr id="5" name="Picture 4" descr="Header A4 Portrait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2383" y="384313"/>
            <a:ext cx="7182678" cy="715616"/>
          </a:xfrm>
          <a:prstGeom prst="rect">
            <a:avLst/>
          </a:prstGeom>
        </p:spPr>
      </p:pic>
      <p:pic>
        <p:nvPicPr>
          <p:cNvPr id="6" name="Picture 5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3722" y="5638270"/>
            <a:ext cx="401955" cy="59055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603747" y="6112860"/>
            <a:ext cx="701198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  <a:tabLst>
                <a:tab pos="2971800" algn="ctr"/>
                <a:tab pos="5943600" algn="r"/>
              </a:tabLst>
            </a:pPr>
            <a:r>
              <a:rPr lang="ro-RO" sz="800" dirty="0"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3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  <a:tabLst>
                <a:tab pos="2971800" algn="ctr"/>
                <a:tab pos="5943600" algn="r"/>
              </a:tabLst>
            </a:pPr>
            <a:r>
              <a:rPr lang="ro-RO" sz="800" b="1" dirty="0">
                <a:solidFill>
                  <a:srgbClr val="003399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Asigurarea performanței și managementului calității în Municipiul Ploiești - Cod SMIS 120801</a:t>
            </a:r>
            <a:endParaRPr lang="en-US" sz="3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  <a:tabLst>
                <a:tab pos="2971800" algn="ctr"/>
                <a:tab pos="5943600" algn="r"/>
              </a:tabLst>
            </a:pPr>
            <a:r>
              <a:rPr lang="ro-RO" sz="800" b="1" dirty="0">
                <a:solidFill>
                  <a:srgbClr val="003399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      Competența face diferența! Proiect selectat în cadrul Programului Operațional Capacitate Administrativă cofinanțat de Uniunea Europeană, </a:t>
            </a:r>
            <a:r>
              <a:rPr lang="ro-RO" sz="800" b="1" dirty="0" smtClean="0">
                <a:solidFill>
                  <a:srgbClr val="003399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800" b="1" dirty="0">
                <a:solidFill>
                  <a:srgbClr val="003399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din Fondul Social European</a:t>
            </a:r>
            <a:endParaRPr lang="en-US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9697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346662" y="1217052"/>
            <a:ext cx="9326880" cy="669937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 err="1" smtClean="0">
                <a:latin typeface="Trebuchet MS" panose="020B0603020202020204" pitchFamily="34" charset="0"/>
              </a:rPr>
              <a:t>Cadrul</a:t>
            </a:r>
            <a:r>
              <a:rPr lang="en-US" sz="2800" b="1" dirty="0" smtClean="0">
                <a:latin typeface="Trebuchet MS" panose="020B0603020202020204" pitchFamily="34" charset="0"/>
              </a:rPr>
              <a:t> </a:t>
            </a:r>
            <a:r>
              <a:rPr lang="en-US" sz="2800" b="1" dirty="0" err="1" smtClean="0">
                <a:latin typeface="Trebuchet MS" panose="020B0603020202020204" pitchFamily="34" charset="0"/>
              </a:rPr>
              <a:t>comun</a:t>
            </a:r>
            <a:r>
              <a:rPr lang="en-US" sz="2800" b="1" dirty="0" smtClean="0">
                <a:latin typeface="Trebuchet MS" panose="020B0603020202020204" pitchFamily="34" charset="0"/>
              </a:rPr>
              <a:t> de </a:t>
            </a:r>
            <a:r>
              <a:rPr lang="en-US" sz="2800" b="1" dirty="0" err="1" smtClean="0">
                <a:latin typeface="Trebuchet MS" panose="020B0603020202020204" pitchFamily="34" charset="0"/>
              </a:rPr>
              <a:t>autoevaluare</a:t>
            </a:r>
            <a:r>
              <a:rPr lang="en-US" sz="2800" b="1" dirty="0" smtClean="0">
                <a:latin typeface="Trebuchet MS" panose="020B0603020202020204" pitchFamily="34" charset="0"/>
              </a:rPr>
              <a:t> in </a:t>
            </a:r>
            <a:r>
              <a:rPr lang="en-US" sz="2800" b="1" dirty="0" err="1" smtClean="0">
                <a:latin typeface="Trebuchet MS" panose="020B0603020202020204" pitchFamily="34" charset="0"/>
              </a:rPr>
              <a:t>Municipiul</a:t>
            </a:r>
            <a:r>
              <a:rPr lang="en-US" sz="2800" b="1" dirty="0" smtClean="0">
                <a:latin typeface="Trebuchet MS" panose="020B0603020202020204" pitchFamily="34" charset="0"/>
              </a:rPr>
              <a:t> Ploiesti</a:t>
            </a:r>
            <a:endParaRPr lang="en-US" sz="2800" b="1" dirty="0">
              <a:latin typeface="Trebuchet MS" panose="020B0603020202020204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it-IT" sz="1400" dirty="0" smtClean="0">
                <a:latin typeface="Trebuchet MS" panose="020B0603020202020204" pitchFamily="34" charset="0"/>
              </a:rPr>
              <a:t>Activitatea </a:t>
            </a:r>
            <a:r>
              <a:rPr lang="it-IT" sz="1400" dirty="0">
                <a:latin typeface="Trebuchet MS" panose="020B0603020202020204" pitchFamily="34" charset="0"/>
              </a:rPr>
              <a:t>3 - Introducerea instrumentului de management al calitatii si performantei CAF in Municipiul Ploiesti, serviciile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it-IT" sz="1400" dirty="0">
                <a:latin typeface="Trebuchet MS" panose="020B0603020202020204" pitchFamily="34" charset="0"/>
              </a:rPr>
              <a:t>descentralizate si subordonate, in concordanta cu Planul de actiuni pentru implementarea etapizata a managementului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it-IT" sz="1400" dirty="0" smtClean="0">
                <a:latin typeface="Trebuchet MS" panose="020B0603020202020204" pitchFamily="34" charset="0"/>
              </a:rPr>
              <a:t>calitatii </a:t>
            </a:r>
            <a:r>
              <a:rPr lang="it-IT" sz="1400" dirty="0">
                <a:latin typeface="Trebuchet MS" panose="020B0603020202020204" pitchFamily="34" charset="0"/>
              </a:rPr>
              <a:t>in </a:t>
            </a:r>
            <a:r>
              <a:rPr lang="it-IT" sz="1400" dirty="0" smtClean="0">
                <a:latin typeface="Trebuchet MS" panose="020B0603020202020204" pitchFamily="34" charset="0"/>
              </a:rPr>
              <a:t>autoritati </a:t>
            </a:r>
            <a:r>
              <a:rPr lang="it-IT" sz="1400" dirty="0">
                <a:latin typeface="Trebuchet MS" panose="020B0603020202020204" pitchFamily="34" charset="0"/>
              </a:rPr>
              <a:t>si institutii </a:t>
            </a:r>
            <a:r>
              <a:rPr lang="it-IT" sz="1400" dirty="0" smtClean="0">
                <a:latin typeface="Trebuchet MS" panose="020B0603020202020204" pitchFamily="34" charset="0"/>
              </a:rPr>
              <a:t>publice</a:t>
            </a:r>
          </a:p>
          <a:p>
            <a:pPr marL="0" indent="0">
              <a:lnSpc>
                <a:spcPct val="100000"/>
              </a:lnSpc>
              <a:buNone/>
            </a:pPr>
            <a:endParaRPr lang="it-IT" sz="1400" dirty="0" smtClean="0">
              <a:latin typeface="Trebuchet MS" panose="020B0603020202020204" pitchFamily="34" charset="0"/>
            </a:endParaRPr>
          </a:p>
          <a:p>
            <a:pPr marL="0" indent="0">
              <a:buNone/>
            </a:pPr>
            <a:r>
              <a:rPr lang="it-IT" sz="1400" dirty="0" smtClean="0">
                <a:latin typeface="Trebuchet MS" panose="020B0603020202020204" pitchFamily="34" charset="0"/>
              </a:rPr>
              <a:t>Subactivitate </a:t>
            </a:r>
            <a:r>
              <a:rPr lang="it-IT" sz="1400" dirty="0">
                <a:latin typeface="Trebuchet MS" panose="020B0603020202020204" pitchFamily="34" charset="0"/>
              </a:rPr>
              <a:t>3.1 - Derularea unui </a:t>
            </a:r>
            <a:r>
              <a:rPr lang="it-IT" sz="1400" dirty="0" smtClean="0">
                <a:latin typeface="Trebuchet MS" panose="020B0603020202020204" pitchFamily="34" charset="0"/>
              </a:rPr>
              <a:t>schimb </a:t>
            </a:r>
            <a:r>
              <a:rPr lang="en-US" sz="1400" dirty="0" smtClean="0">
                <a:latin typeface="Trebuchet MS" panose="020B0603020202020204" pitchFamily="34" charset="0"/>
              </a:rPr>
              <a:t>de </a:t>
            </a:r>
            <a:r>
              <a:rPr lang="en-US" sz="1400" dirty="0" err="1">
                <a:latin typeface="Trebuchet MS" panose="020B0603020202020204" pitchFamily="34" charset="0"/>
              </a:rPr>
              <a:t>experienta</a:t>
            </a:r>
            <a:r>
              <a:rPr lang="en-US" sz="1400" dirty="0">
                <a:latin typeface="Trebuchet MS" panose="020B0603020202020204" pitchFamily="34" charset="0"/>
              </a:rPr>
              <a:t> </a:t>
            </a:r>
            <a:r>
              <a:rPr lang="en-US" sz="1400" dirty="0" smtClean="0">
                <a:latin typeface="Trebuchet MS" panose="020B0603020202020204" pitchFamily="34" charset="0"/>
              </a:rPr>
              <a:t>cu </a:t>
            </a:r>
            <a:r>
              <a:rPr lang="en-US" sz="1400" dirty="0" err="1" smtClean="0">
                <a:latin typeface="Trebuchet MS" panose="020B0603020202020204" pitchFamily="34" charset="0"/>
              </a:rPr>
              <a:t>autoritati</a:t>
            </a:r>
            <a:r>
              <a:rPr lang="en-US" sz="1400" dirty="0" smtClean="0">
                <a:latin typeface="Trebuchet MS" panose="020B0603020202020204" pitchFamily="34" charset="0"/>
              </a:rPr>
              <a:t>/</a:t>
            </a:r>
            <a:r>
              <a:rPr lang="en-US" sz="1400" dirty="0" err="1" smtClean="0">
                <a:latin typeface="Trebuchet MS" panose="020B0603020202020204" pitchFamily="34" charset="0"/>
              </a:rPr>
              <a:t>institutii</a:t>
            </a:r>
            <a:r>
              <a:rPr lang="en-US" sz="1400" dirty="0" smtClean="0">
                <a:latin typeface="Trebuchet MS" panose="020B0603020202020204" pitchFamily="34" charset="0"/>
              </a:rPr>
              <a:t>/</a:t>
            </a:r>
            <a:r>
              <a:rPr lang="en-US" sz="1400" dirty="0" err="1" smtClean="0">
                <a:latin typeface="Trebuchet MS" panose="020B0603020202020204" pitchFamily="34" charset="0"/>
              </a:rPr>
              <a:t>organisme</a:t>
            </a:r>
            <a:r>
              <a:rPr lang="en-US" sz="1400" dirty="0" smtClean="0">
                <a:latin typeface="Trebuchet MS" panose="020B0603020202020204" pitchFamily="34" charset="0"/>
              </a:rPr>
              <a:t> </a:t>
            </a:r>
            <a:r>
              <a:rPr lang="en-US" sz="1400" dirty="0" err="1" smtClean="0">
                <a:latin typeface="Trebuchet MS" panose="020B0603020202020204" pitchFamily="34" charset="0"/>
              </a:rPr>
              <a:t>publice</a:t>
            </a:r>
            <a:r>
              <a:rPr lang="en-US" sz="1400" dirty="0" smtClean="0">
                <a:latin typeface="Trebuchet MS" panose="020B0603020202020204" pitchFamily="34" charset="0"/>
              </a:rPr>
              <a:t> </a:t>
            </a:r>
            <a:r>
              <a:rPr lang="en-US" sz="1400" dirty="0" err="1" smtClean="0">
                <a:latin typeface="Trebuchet MS" panose="020B0603020202020204" pitchFamily="34" charset="0"/>
              </a:rPr>
              <a:t>transnationale</a:t>
            </a:r>
            <a:r>
              <a:rPr lang="en-US" sz="1400" dirty="0">
                <a:latin typeface="Trebuchet MS" panose="020B0603020202020204" pitchFamily="34" charset="0"/>
              </a:rPr>
              <a:t>, in </a:t>
            </a:r>
            <a:r>
              <a:rPr lang="en-US" sz="1400" dirty="0" err="1">
                <a:latin typeface="Trebuchet MS" panose="020B0603020202020204" pitchFamily="34" charset="0"/>
              </a:rPr>
              <a:t>vederea</a:t>
            </a:r>
            <a:r>
              <a:rPr lang="en-US" sz="1400" dirty="0">
                <a:latin typeface="Trebuchet MS" panose="020B0603020202020204" pitchFamily="34" charset="0"/>
              </a:rPr>
              <a:t> </a:t>
            </a:r>
            <a:r>
              <a:rPr lang="en-US" sz="1400" dirty="0" err="1" smtClean="0">
                <a:latin typeface="Trebuchet MS" panose="020B0603020202020204" pitchFamily="34" charset="0"/>
              </a:rPr>
              <a:t>introducerii</a:t>
            </a:r>
            <a:r>
              <a:rPr lang="en-US" sz="1400" dirty="0" smtClean="0">
                <a:latin typeface="Trebuchet MS" panose="020B0603020202020204" pitchFamily="34" charset="0"/>
              </a:rPr>
              <a:t> </a:t>
            </a:r>
            <a:r>
              <a:rPr lang="fr-FR" sz="1400" dirty="0" err="1" smtClean="0">
                <a:latin typeface="Trebuchet MS" panose="020B0603020202020204" pitchFamily="34" charset="0"/>
              </a:rPr>
              <a:t>instrumentului</a:t>
            </a:r>
            <a:r>
              <a:rPr lang="fr-FR" sz="1400" dirty="0" smtClean="0">
                <a:latin typeface="Trebuchet MS" panose="020B0603020202020204" pitchFamily="34" charset="0"/>
              </a:rPr>
              <a:t> </a:t>
            </a:r>
            <a:r>
              <a:rPr lang="fr-FR" sz="1400" dirty="0">
                <a:latin typeface="Trebuchet MS" panose="020B0603020202020204" pitchFamily="34" charset="0"/>
              </a:rPr>
              <a:t>de management al </a:t>
            </a:r>
            <a:r>
              <a:rPr lang="fr-FR" sz="1400" dirty="0" err="1" smtClean="0">
                <a:latin typeface="Trebuchet MS" panose="020B0603020202020204" pitchFamily="34" charset="0"/>
              </a:rPr>
              <a:t>calitatii</a:t>
            </a:r>
            <a:r>
              <a:rPr lang="fr-FR" sz="1400" dirty="0" smtClean="0">
                <a:latin typeface="Trebuchet MS" panose="020B0603020202020204" pitchFamily="34" charset="0"/>
              </a:rPr>
              <a:t> </a:t>
            </a:r>
            <a:r>
              <a:rPr lang="en-US" sz="1400" dirty="0" err="1" smtClean="0">
                <a:latin typeface="Trebuchet MS" panose="020B0603020202020204" pitchFamily="34" charset="0"/>
              </a:rPr>
              <a:t>si</a:t>
            </a:r>
            <a:r>
              <a:rPr lang="en-US" sz="1400" dirty="0" smtClean="0">
                <a:latin typeface="Trebuchet MS" panose="020B0603020202020204" pitchFamily="34" charset="0"/>
              </a:rPr>
              <a:t> </a:t>
            </a:r>
            <a:r>
              <a:rPr lang="en-US" sz="1400" dirty="0" err="1">
                <a:latin typeface="Trebuchet MS" panose="020B0603020202020204" pitchFamily="34" charset="0"/>
              </a:rPr>
              <a:t>performantei</a:t>
            </a:r>
            <a:r>
              <a:rPr lang="en-US" sz="1400" dirty="0">
                <a:latin typeface="Trebuchet MS" panose="020B0603020202020204" pitchFamily="34" charset="0"/>
              </a:rPr>
              <a:t> </a:t>
            </a:r>
            <a:r>
              <a:rPr lang="en-US" sz="1400" dirty="0" smtClean="0">
                <a:latin typeface="Trebuchet MS" panose="020B0603020202020204" pitchFamily="34" charset="0"/>
              </a:rPr>
              <a:t>CAF</a:t>
            </a:r>
          </a:p>
          <a:p>
            <a:pPr marL="0" indent="0">
              <a:buNone/>
            </a:pPr>
            <a:r>
              <a:rPr lang="en-US" sz="1400" dirty="0" err="1">
                <a:latin typeface="Trebuchet MS" panose="020B0603020202020204" pitchFamily="34" charset="0"/>
              </a:rPr>
              <a:t>Subactivitate</a:t>
            </a:r>
            <a:r>
              <a:rPr lang="en-US" sz="1400" dirty="0">
                <a:latin typeface="Trebuchet MS" panose="020B0603020202020204" pitchFamily="34" charset="0"/>
              </a:rPr>
              <a:t> 3.2 </a:t>
            </a:r>
            <a:r>
              <a:rPr lang="en-US" sz="1400" dirty="0" err="1" smtClean="0">
                <a:latin typeface="Trebuchet MS" panose="020B0603020202020204" pitchFamily="34" charset="0"/>
              </a:rPr>
              <a:t>Elaborarea</a:t>
            </a:r>
            <a:r>
              <a:rPr lang="en-US" sz="1400" dirty="0" smtClean="0">
                <a:latin typeface="Trebuchet MS" panose="020B0603020202020204" pitchFamily="34" charset="0"/>
              </a:rPr>
              <a:t> </a:t>
            </a:r>
            <a:r>
              <a:rPr lang="en-US" sz="1400" dirty="0" err="1" smtClean="0">
                <a:latin typeface="Trebuchet MS" panose="020B0603020202020204" pitchFamily="34" charset="0"/>
              </a:rPr>
              <a:t>documentatiei</a:t>
            </a:r>
            <a:r>
              <a:rPr lang="en-US" sz="1400" dirty="0" smtClean="0">
                <a:latin typeface="Trebuchet MS" panose="020B0603020202020204" pitchFamily="34" charset="0"/>
              </a:rPr>
              <a:t> </a:t>
            </a:r>
            <a:r>
              <a:rPr lang="en-US" sz="1400" dirty="0" err="1">
                <a:latin typeface="Trebuchet MS" panose="020B0603020202020204" pitchFamily="34" charset="0"/>
              </a:rPr>
              <a:t>necesare</a:t>
            </a:r>
            <a:r>
              <a:rPr lang="en-US" sz="1400" dirty="0">
                <a:latin typeface="Trebuchet MS" panose="020B0603020202020204" pitchFamily="34" charset="0"/>
              </a:rPr>
              <a:t> </a:t>
            </a:r>
            <a:r>
              <a:rPr lang="en-US" sz="1400" dirty="0" err="1" smtClean="0">
                <a:latin typeface="Trebuchet MS" panose="020B0603020202020204" pitchFamily="34" charset="0"/>
              </a:rPr>
              <a:t>pentru</a:t>
            </a:r>
            <a:r>
              <a:rPr lang="en-US" sz="1400" dirty="0" smtClean="0">
                <a:latin typeface="Trebuchet MS" panose="020B0603020202020204" pitchFamily="34" charset="0"/>
              </a:rPr>
              <a:t> </a:t>
            </a:r>
            <a:r>
              <a:rPr lang="en-US" sz="1400" dirty="0" err="1" smtClean="0">
                <a:latin typeface="Trebuchet MS" panose="020B0603020202020204" pitchFamily="34" charset="0"/>
              </a:rPr>
              <a:t>implementarea</a:t>
            </a:r>
            <a:r>
              <a:rPr lang="en-US" sz="1400" dirty="0" smtClean="0">
                <a:latin typeface="Trebuchet MS" panose="020B0603020202020204" pitchFamily="34" charset="0"/>
              </a:rPr>
              <a:t> </a:t>
            </a:r>
            <a:r>
              <a:rPr lang="en-US" sz="1400" dirty="0" err="1">
                <a:latin typeface="Trebuchet MS" panose="020B0603020202020204" pitchFamily="34" charset="0"/>
              </a:rPr>
              <a:t>instrumentului</a:t>
            </a:r>
            <a:r>
              <a:rPr lang="en-US" sz="1400" dirty="0">
                <a:latin typeface="Trebuchet MS" panose="020B0603020202020204" pitchFamily="34" charset="0"/>
              </a:rPr>
              <a:t> </a:t>
            </a:r>
            <a:r>
              <a:rPr lang="en-US" sz="1400" dirty="0" smtClean="0">
                <a:latin typeface="Trebuchet MS" panose="020B0603020202020204" pitchFamily="34" charset="0"/>
              </a:rPr>
              <a:t>de </a:t>
            </a:r>
            <a:r>
              <a:rPr lang="it-IT" sz="1400" dirty="0" smtClean="0">
                <a:latin typeface="Trebuchet MS" panose="020B0603020202020204" pitchFamily="34" charset="0"/>
              </a:rPr>
              <a:t>management </a:t>
            </a:r>
            <a:r>
              <a:rPr lang="it-IT" sz="1400" dirty="0">
                <a:latin typeface="Trebuchet MS" panose="020B0603020202020204" pitchFamily="34" charset="0"/>
              </a:rPr>
              <a:t>al </a:t>
            </a:r>
            <a:r>
              <a:rPr lang="it-IT" sz="1400" dirty="0" smtClean="0">
                <a:latin typeface="Trebuchet MS" panose="020B0603020202020204" pitchFamily="34" charset="0"/>
              </a:rPr>
              <a:t>calitatii  </a:t>
            </a:r>
            <a:r>
              <a:rPr lang="it-IT" sz="1400" dirty="0">
                <a:latin typeface="Trebuchet MS" panose="020B0603020202020204" pitchFamily="34" charset="0"/>
              </a:rPr>
              <a:t>si </a:t>
            </a:r>
            <a:r>
              <a:rPr lang="it-IT" sz="1400" dirty="0" smtClean="0">
                <a:latin typeface="Trebuchet MS" panose="020B0603020202020204" pitchFamily="34" charset="0"/>
              </a:rPr>
              <a:t>performantei CAF in Municipiul Ploiesti, serviciile </a:t>
            </a:r>
            <a:r>
              <a:rPr lang="en-US" sz="1400" dirty="0" err="1" smtClean="0">
                <a:latin typeface="Trebuchet MS" panose="020B0603020202020204" pitchFamily="34" charset="0"/>
              </a:rPr>
              <a:t>descentralizate</a:t>
            </a:r>
            <a:r>
              <a:rPr lang="en-US" sz="1400" dirty="0" smtClean="0">
                <a:latin typeface="Trebuchet MS" panose="020B0603020202020204" pitchFamily="34" charset="0"/>
              </a:rPr>
              <a:t> </a:t>
            </a:r>
            <a:r>
              <a:rPr lang="en-US" sz="1400" dirty="0" err="1" smtClean="0">
                <a:latin typeface="Trebuchet MS" panose="020B0603020202020204" pitchFamily="34" charset="0"/>
              </a:rPr>
              <a:t>si</a:t>
            </a:r>
            <a:r>
              <a:rPr lang="en-US" sz="1400" dirty="0" smtClean="0">
                <a:latin typeface="Trebuchet MS" panose="020B0603020202020204" pitchFamily="34" charset="0"/>
              </a:rPr>
              <a:t> subordinate</a:t>
            </a:r>
          </a:p>
          <a:p>
            <a:pPr marL="0" indent="0">
              <a:buNone/>
            </a:pPr>
            <a:r>
              <a:rPr lang="en-US" sz="1400" dirty="0" err="1">
                <a:latin typeface="Trebuchet MS" panose="020B0603020202020204" pitchFamily="34" charset="0"/>
              </a:rPr>
              <a:t>Subactivitate</a:t>
            </a:r>
            <a:r>
              <a:rPr lang="en-US" sz="1400" dirty="0">
                <a:latin typeface="Trebuchet MS" panose="020B0603020202020204" pitchFamily="34" charset="0"/>
              </a:rPr>
              <a:t> 3.3 </a:t>
            </a:r>
            <a:r>
              <a:rPr lang="en-US" sz="1400" dirty="0" err="1" smtClean="0">
                <a:latin typeface="Trebuchet MS" panose="020B0603020202020204" pitchFamily="34" charset="0"/>
              </a:rPr>
              <a:t>Implementarea</a:t>
            </a:r>
            <a:r>
              <a:rPr lang="en-US" sz="1400" dirty="0" smtClean="0">
                <a:latin typeface="Trebuchet MS" panose="020B0603020202020204" pitchFamily="34" charset="0"/>
              </a:rPr>
              <a:t> </a:t>
            </a:r>
            <a:r>
              <a:rPr lang="fr-FR" sz="1400" dirty="0" err="1" smtClean="0">
                <a:latin typeface="Trebuchet MS" panose="020B0603020202020204" pitchFamily="34" charset="0"/>
              </a:rPr>
              <a:t>instrumentului</a:t>
            </a:r>
            <a:r>
              <a:rPr lang="fr-FR" sz="1400" dirty="0" smtClean="0">
                <a:latin typeface="Trebuchet MS" panose="020B0603020202020204" pitchFamily="34" charset="0"/>
              </a:rPr>
              <a:t> </a:t>
            </a:r>
            <a:r>
              <a:rPr lang="fr-FR" sz="1400" dirty="0">
                <a:latin typeface="Trebuchet MS" panose="020B0603020202020204" pitchFamily="34" charset="0"/>
              </a:rPr>
              <a:t>de management al </a:t>
            </a:r>
            <a:r>
              <a:rPr lang="fr-FR" sz="1400" dirty="0" err="1" smtClean="0">
                <a:latin typeface="Trebuchet MS" panose="020B0603020202020204" pitchFamily="34" charset="0"/>
              </a:rPr>
              <a:t>calitatii</a:t>
            </a:r>
            <a:r>
              <a:rPr lang="fr-FR" sz="1400" dirty="0" smtClean="0">
                <a:latin typeface="Trebuchet MS" panose="020B0603020202020204" pitchFamily="34" charset="0"/>
              </a:rPr>
              <a:t> </a:t>
            </a:r>
            <a:r>
              <a:rPr lang="it-IT" sz="1400" dirty="0" smtClean="0">
                <a:latin typeface="Trebuchet MS" panose="020B0603020202020204" pitchFamily="34" charset="0"/>
              </a:rPr>
              <a:t>si </a:t>
            </a:r>
            <a:r>
              <a:rPr lang="it-IT" sz="1400" dirty="0">
                <a:latin typeface="Trebuchet MS" panose="020B0603020202020204" pitchFamily="34" charset="0"/>
              </a:rPr>
              <a:t>performantei CAF in Municipiul Ploiesti</a:t>
            </a:r>
            <a:r>
              <a:rPr lang="it-IT" sz="1400" dirty="0" smtClean="0">
                <a:latin typeface="Trebuchet MS" panose="020B0603020202020204" pitchFamily="34" charset="0"/>
              </a:rPr>
              <a:t>, serviciile </a:t>
            </a:r>
            <a:r>
              <a:rPr lang="it-IT" sz="1400" dirty="0">
                <a:latin typeface="Trebuchet MS" panose="020B0603020202020204" pitchFamily="34" charset="0"/>
              </a:rPr>
              <a:t>descentralizate si subordonate </a:t>
            </a:r>
            <a:r>
              <a:rPr lang="it-IT" sz="1400" dirty="0" smtClean="0">
                <a:latin typeface="Trebuchet MS" panose="020B0603020202020204" pitchFamily="34" charset="0"/>
              </a:rPr>
              <a:t>si </a:t>
            </a:r>
            <a:r>
              <a:rPr lang="pt-BR" sz="1400" dirty="0" smtClean="0">
                <a:latin typeface="Trebuchet MS" panose="020B0603020202020204" pitchFamily="34" charset="0"/>
              </a:rPr>
              <a:t>realizarea </a:t>
            </a:r>
            <a:r>
              <a:rPr lang="pt-BR" sz="1400" dirty="0">
                <a:latin typeface="Trebuchet MS" panose="020B0603020202020204" pitchFamily="34" charset="0"/>
              </a:rPr>
              <a:t>Planului de </a:t>
            </a:r>
            <a:r>
              <a:rPr lang="pt-BR" sz="1400" dirty="0" smtClean="0">
                <a:latin typeface="Trebuchet MS" panose="020B0603020202020204" pitchFamily="34" charset="0"/>
              </a:rPr>
              <a:t>actiuni de </a:t>
            </a:r>
            <a:r>
              <a:rPr lang="en-US" sz="1400" dirty="0" err="1" smtClean="0">
                <a:latin typeface="Trebuchet MS" panose="020B0603020202020204" pitchFamily="34" charset="0"/>
              </a:rPr>
              <a:t>îmbunatatire</a:t>
            </a:r>
            <a:r>
              <a:rPr lang="en-US" sz="1400" dirty="0" smtClean="0">
                <a:latin typeface="Trebuchet MS" panose="020B0603020202020204" pitchFamily="34" charset="0"/>
              </a:rPr>
              <a:t> </a:t>
            </a:r>
            <a:r>
              <a:rPr lang="en-US" sz="1400" dirty="0">
                <a:latin typeface="Trebuchet MS" panose="020B0603020202020204" pitchFamily="34" charset="0"/>
              </a:rPr>
              <a:t>a </a:t>
            </a:r>
            <a:r>
              <a:rPr lang="en-US" sz="1400" dirty="0" err="1" smtClean="0">
                <a:latin typeface="Trebuchet MS" panose="020B0603020202020204" pitchFamily="34" charset="0"/>
              </a:rPr>
              <a:t>institutiei</a:t>
            </a:r>
            <a:endParaRPr lang="en-US" sz="1400" dirty="0" smtClean="0">
              <a:latin typeface="Trebuchet MS" panose="020B0603020202020204" pitchFamily="34" charset="0"/>
            </a:endParaRPr>
          </a:p>
          <a:p>
            <a:pPr marL="0" indent="0">
              <a:buNone/>
            </a:pPr>
            <a:r>
              <a:rPr lang="en-US" sz="1400" dirty="0" err="1">
                <a:latin typeface="Trebuchet MS" panose="020B0603020202020204" pitchFamily="34" charset="0"/>
              </a:rPr>
              <a:t>Subactivitate</a:t>
            </a:r>
            <a:r>
              <a:rPr lang="en-US" sz="1400" dirty="0">
                <a:latin typeface="Trebuchet MS" panose="020B0603020202020204" pitchFamily="34" charset="0"/>
              </a:rPr>
              <a:t> 3.4 Realizarea </a:t>
            </a:r>
            <a:r>
              <a:rPr lang="en-US" sz="1400" dirty="0" err="1" smtClean="0">
                <a:latin typeface="Trebuchet MS" panose="020B0603020202020204" pitchFamily="34" charset="0"/>
              </a:rPr>
              <a:t>si</a:t>
            </a:r>
            <a:r>
              <a:rPr lang="en-US" sz="1400" dirty="0" smtClean="0">
                <a:latin typeface="Trebuchet MS" panose="020B0603020202020204" pitchFamily="34" charset="0"/>
              </a:rPr>
              <a:t> </a:t>
            </a:r>
            <a:r>
              <a:rPr lang="en-US" sz="1400" dirty="0" err="1" smtClean="0">
                <a:latin typeface="Trebuchet MS" panose="020B0603020202020204" pitchFamily="34" charset="0"/>
              </a:rPr>
              <a:t>implementarea</a:t>
            </a:r>
            <a:r>
              <a:rPr lang="en-US" sz="1400" dirty="0" smtClean="0">
                <a:latin typeface="Trebuchet MS" panose="020B0603020202020204" pitchFamily="34" charset="0"/>
              </a:rPr>
              <a:t> </a:t>
            </a:r>
            <a:r>
              <a:rPr lang="en-US" sz="1400" dirty="0" err="1">
                <a:latin typeface="Trebuchet MS" panose="020B0603020202020204" pitchFamily="34" charset="0"/>
              </a:rPr>
              <a:t>sistemului</a:t>
            </a:r>
            <a:r>
              <a:rPr lang="en-US" sz="1400" dirty="0">
                <a:latin typeface="Trebuchet MS" panose="020B0603020202020204" pitchFamily="34" charset="0"/>
              </a:rPr>
              <a:t> de </a:t>
            </a:r>
            <a:r>
              <a:rPr lang="en-US" sz="1400" dirty="0" err="1" smtClean="0">
                <a:latin typeface="Trebuchet MS" panose="020B0603020202020204" pitchFamily="34" charset="0"/>
              </a:rPr>
              <a:t>monitorizare</a:t>
            </a:r>
            <a:r>
              <a:rPr lang="en-US" sz="1400" dirty="0" smtClean="0">
                <a:latin typeface="Trebuchet MS" panose="020B0603020202020204" pitchFamily="34" charset="0"/>
              </a:rPr>
              <a:t> a </a:t>
            </a:r>
            <a:r>
              <a:rPr lang="en-US" sz="1400" dirty="0" err="1">
                <a:latin typeface="Trebuchet MS" panose="020B0603020202020204" pitchFamily="34" charset="0"/>
              </a:rPr>
              <a:t>planului</a:t>
            </a:r>
            <a:r>
              <a:rPr lang="en-US" sz="1400" dirty="0">
                <a:latin typeface="Trebuchet MS" panose="020B0603020202020204" pitchFamily="34" charset="0"/>
              </a:rPr>
              <a:t> de </a:t>
            </a:r>
            <a:r>
              <a:rPr lang="en-US" sz="1400" dirty="0" err="1">
                <a:latin typeface="Trebuchet MS" panose="020B0603020202020204" pitchFamily="34" charset="0"/>
              </a:rPr>
              <a:t>actiuni</a:t>
            </a:r>
            <a:r>
              <a:rPr lang="en-US" sz="1400" dirty="0">
                <a:latin typeface="Trebuchet MS" panose="020B0603020202020204" pitchFamily="34" charset="0"/>
              </a:rPr>
              <a:t> de </a:t>
            </a:r>
            <a:r>
              <a:rPr lang="en-US" sz="1400" dirty="0" err="1">
                <a:latin typeface="Trebuchet MS" panose="020B0603020202020204" pitchFamily="34" charset="0"/>
              </a:rPr>
              <a:t>imbunatatire</a:t>
            </a:r>
            <a:r>
              <a:rPr lang="en-US" sz="1400" dirty="0">
                <a:latin typeface="Trebuchet MS" panose="020B0603020202020204" pitchFamily="34" charset="0"/>
              </a:rPr>
              <a:t> </a:t>
            </a:r>
            <a:r>
              <a:rPr lang="en-US" sz="1400" dirty="0" smtClean="0">
                <a:latin typeface="Trebuchet MS" panose="020B0603020202020204" pitchFamily="34" charset="0"/>
              </a:rPr>
              <a:t>a </a:t>
            </a:r>
            <a:r>
              <a:rPr lang="en-US" sz="1400" dirty="0" err="1" smtClean="0">
                <a:latin typeface="Trebuchet MS" panose="020B0603020202020204" pitchFamily="34" charset="0"/>
              </a:rPr>
              <a:t>Municipiului</a:t>
            </a:r>
            <a:r>
              <a:rPr lang="en-US" sz="1400" dirty="0" smtClean="0">
                <a:latin typeface="Trebuchet MS" panose="020B0603020202020204" pitchFamily="34" charset="0"/>
              </a:rPr>
              <a:t> </a:t>
            </a:r>
            <a:r>
              <a:rPr lang="en-US" sz="1400" dirty="0">
                <a:latin typeface="Trebuchet MS" panose="020B0603020202020204" pitchFamily="34" charset="0"/>
              </a:rPr>
              <a:t>Ploiesti, a </a:t>
            </a:r>
            <a:r>
              <a:rPr lang="en-US" sz="1400" dirty="0" err="1" smtClean="0">
                <a:latin typeface="Trebuchet MS" panose="020B0603020202020204" pitchFamily="34" charset="0"/>
              </a:rPr>
              <a:t>serviciilor</a:t>
            </a:r>
            <a:r>
              <a:rPr lang="en-US" sz="1400" dirty="0" smtClean="0">
                <a:latin typeface="Trebuchet MS" panose="020B0603020202020204" pitchFamily="34" charset="0"/>
              </a:rPr>
              <a:t> </a:t>
            </a:r>
            <a:r>
              <a:rPr lang="en-US" sz="1400" dirty="0" err="1" smtClean="0">
                <a:latin typeface="Trebuchet MS" panose="020B0603020202020204" pitchFamily="34" charset="0"/>
              </a:rPr>
              <a:t>descentralizate</a:t>
            </a:r>
            <a:r>
              <a:rPr lang="en-US" sz="1400" dirty="0" smtClean="0">
                <a:latin typeface="Trebuchet MS" panose="020B0603020202020204" pitchFamily="34" charset="0"/>
              </a:rPr>
              <a:t> </a:t>
            </a:r>
            <a:r>
              <a:rPr lang="en-US" sz="1400" dirty="0" err="1">
                <a:latin typeface="Trebuchet MS" panose="020B0603020202020204" pitchFamily="34" charset="0"/>
              </a:rPr>
              <a:t>si</a:t>
            </a:r>
            <a:r>
              <a:rPr lang="en-US" sz="1400" dirty="0">
                <a:latin typeface="Trebuchet MS" panose="020B0603020202020204" pitchFamily="34" charset="0"/>
              </a:rPr>
              <a:t> </a:t>
            </a:r>
            <a:r>
              <a:rPr lang="en-US" sz="1400" dirty="0" err="1">
                <a:latin typeface="Trebuchet MS" panose="020B0603020202020204" pitchFamily="34" charset="0"/>
              </a:rPr>
              <a:t>subordonate</a:t>
            </a:r>
            <a:endParaRPr lang="en-US" sz="1400" dirty="0">
              <a:latin typeface="Trebuchet MS" panose="020B0603020202020204" pitchFamily="34" charset="0"/>
            </a:endParaRPr>
          </a:p>
        </p:txBody>
      </p:sp>
      <p:pic>
        <p:nvPicPr>
          <p:cNvPr id="5" name="Picture 4" descr="Header A4 Portrait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2383" y="384313"/>
            <a:ext cx="7182678" cy="715616"/>
          </a:xfrm>
          <a:prstGeom prst="rect">
            <a:avLst/>
          </a:prstGeom>
        </p:spPr>
      </p:pic>
      <p:pic>
        <p:nvPicPr>
          <p:cNvPr id="6" name="Picture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5022" y="5405187"/>
            <a:ext cx="401955" cy="59055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603747" y="6112860"/>
            <a:ext cx="701198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  <a:tabLst>
                <a:tab pos="2971800" algn="ctr"/>
                <a:tab pos="5943600" algn="r"/>
              </a:tabLst>
            </a:pPr>
            <a:r>
              <a:rPr lang="ro-RO" sz="800" dirty="0"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3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  <a:tabLst>
                <a:tab pos="2971800" algn="ctr"/>
                <a:tab pos="5943600" algn="r"/>
              </a:tabLst>
            </a:pPr>
            <a:r>
              <a:rPr lang="ro-RO" sz="800" b="1" dirty="0">
                <a:solidFill>
                  <a:srgbClr val="003399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Asigurarea performanței și managementului calității în Municipiul Ploiești - Cod SMIS 120801</a:t>
            </a:r>
            <a:endParaRPr lang="en-US" sz="3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  <a:tabLst>
                <a:tab pos="2971800" algn="ctr"/>
                <a:tab pos="5943600" algn="r"/>
              </a:tabLst>
            </a:pPr>
            <a:r>
              <a:rPr lang="ro-RO" sz="800" b="1" dirty="0">
                <a:solidFill>
                  <a:srgbClr val="003399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      Competența face diferența! Proiect selectat în cadrul Programului Operațional Capacitate Administrativă cofinanțat de Uniunea Europeană, </a:t>
            </a:r>
            <a:r>
              <a:rPr lang="ro-RO" sz="800" b="1" dirty="0" smtClean="0">
                <a:solidFill>
                  <a:srgbClr val="003399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800" b="1" dirty="0">
                <a:solidFill>
                  <a:srgbClr val="003399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din Fondul Social European</a:t>
            </a:r>
            <a:endParaRPr lang="en-US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1438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332382" y="1217052"/>
            <a:ext cx="6038534" cy="586810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it-IT" sz="2400" b="1" dirty="0" smtClean="0">
                <a:latin typeface="Trebuchet MS" panose="020B0603020202020204" pitchFamily="34" charset="0"/>
              </a:rPr>
              <a:t>Rezultate obtinute pentru Activitatea 3</a:t>
            </a:r>
            <a:endParaRPr lang="it-IT" sz="2400" b="1" dirty="0">
              <a:latin typeface="Trebuchet MS" panose="020B0603020202020204" pitchFamily="34" charset="0"/>
            </a:endParaRPr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7049080"/>
              </p:ext>
            </p:extLst>
          </p:nvPr>
        </p:nvGraphicFramePr>
        <p:xfrm>
          <a:off x="838200" y="1887736"/>
          <a:ext cx="10515600" cy="383973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515600">
                  <a:extLst>
                    <a:ext uri="{9D8B030D-6E8A-4147-A177-3AD203B41FA5}">
                      <a16:colId xmlns:a16="http://schemas.microsoft.com/office/drawing/2014/main" val="1127119572"/>
                    </a:ext>
                  </a:extLst>
                </a:gridCol>
              </a:tblGrid>
              <a:tr h="383973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 b="0" kern="1200" dirty="0" smtClean="0">
                        <a:solidFill>
                          <a:schemeClr val="tx1"/>
                        </a:solidFill>
                        <a:latin typeface="Trebuchet MS" panose="020B0603020202020204" pitchFamily="34" charset="0"/>
                        <a:ea typeface="+mj-ea"/>
                        <a:cs typeface="+mj-cs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b="0" u="sng" kern="1200" dirty="0" smtClean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ea typeface="+mj-ea"/>
                          <a:cs typeface="+mj-cs"/>
                        </a:rPr>
                        <a:t>Subactivitate 3.1</a:t>
                      </a:r>
                      <a:r>
                        <a:rPr lang="it-IT" sz="1100" b="0" kern="1200" dirty="0" smtClean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ea typeface="+mj-ea"/>
                          <a:cs typeface="+mj-cs"/>
                        </a:rPr>
                        <a:t>: </a:t>
                      </a:r>
                      <a:r>
                        <a:rPr lang="ro-RO" sz="1100" b="0" kern="1200" dirty="0" smtClean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ea typeface="+mj-ea"/>
                          <a:cs typeface="+mj-cs"/>
                        </a:rPr>
                        <a:t>12 </a:t>
                      </a:r>
                      <a:r>
                        <a:rPr lang="ro-RO" sz="1100" b="0" kern="120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ea typeface="+mj-ea"/>
                          <a:cs typeface="+mj-cs"/>
                        </a:rPr>
                        <a:t>persoane (2 experti CAF si 10 angajati ai Primariei Municipiului Ploiesti si altor institutii aflate in subordinea Primariei) au participat la schimbul de experienta in </a:t>
                      </a:r>
                      <a:r>
                        <a:rPr lang="ro-RO" sz="1100" b="0" kern="1200" dirty="0" smtClean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perioada 18.02.2019 – 22.02.2019, in </a:t>
                      </a:r>
                      <a:r>
                        <a:rPr lang="ro-RO" sz="1100" b="0" kern="1200" dirty="0" smtClean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ea typeface="+mj-ea"/>
                          <a:cs typeface="+mj-cs"/>
                        </a:rPr>
                        <a:t>Regiunea Puglia</a:t>
                      </a: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ea typeface="+mj-ea"/>
                          <a:cs typeface="+mj-cs"/>
                        </a:rPr>
                        <a:t>, I</a:t>
                      </a:r>
                      <a:r>
                        <a:rPr lang="ro-RO" sz="1100" b="0" kern="1200" dirty="0" smtClean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ea typeface="+mj-ea"/>
                          <a:cs typeface="+mj-cs"/>
                        </a:rPr>
                        <a:t>talia,</a:t>
                      </a:r>
                      <a:r>
                        <a:rPr lang="en-US" sz="1100" b="0" kern="1200" baseline="0" dirty="0" smtClean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ea typeface="+mj-ea"/>
                          <a:cs typeface="+mj-cs"/>
                        </a:rPr>
                        <a:t> </a:t>
                      </a:r>
                      <a:r>
                        <a:rPr lang="ro-RO" sz="1100" b="0" kern="1200" dirty="0" smtClean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ea typeface="+mj-ea"/>
                          <a:cs typeface="+mj-cs"/>
                        </a:rPr>
                        <a:t>tara </a:t>
                      </a:r>
                      <a:r>
                        <a:rPr lang="ro-RO" sz="1100" b="0" kern="120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ea typeface="+mj-ea"/>
                          <a:cs typeface="+mj-cs"/>
                        </a:rPr>
                        <a:t>europeana care are deja experienta in implementarea CAF, in vederea schimbului de know-how si dezvoltarii unor valori comune in sectorul public </a:t>
                      </a:r>
                      <a:r>
                        <a:rPr lang="ro-RO" sz="1100" b="0" kern="1200" dirty="0" smtClean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ea typeface="+mj-ea"/>
                          <a:cs typeface="+mj-cs"/>
                        </a:rPr>
                        <a:t>european.</a:t>
                      </a:r>
                      <a:endParaRPr lang="en-US" sz="1100" b="0" kern="1200" dirty="0" smtClean="0">
                        <a:solidFill>
                          <a:schemeClr val="tx1"/>
                        </a:solidFill>
                        <a:latin typeface="Trebuchet MS" panose="020B0603020202020204" pitchFamily="34" charset="0"/>
                        <a:ea typeface="+mj-ea"/>
                        <a:cs typeface="+mj-cs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100" b="0" u="sng" kern="1200" dirty="0" smtClean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ea typeface="+mj-ea"/>
                          <a:cs typeface="+mj-cs"/>
                        </a:rPr>
                        <a:t>Subactivitate </a:t>
                      </a:r>
                      <a:r>
                        <a:rPr lang="ro-RO" sz="1100" b="0" u="sng" kern="1200" dirty="0" smtClean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ea typeface="+mj-ea"/>
                          <a:cs typeface="+mj-cs"/>
                        </a:rPr>
                        <a:t>3.2</a:t>
                      </a:r>
                      <a:r>
                        <a:rPr lang="en-US" sz="1100" b="0" u="sng" kern="1200" dirty="0" smtClean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ea typeface="+mj-ea"/>
                          <a:cs typeface="+mj-cs"/>
                        </a:rPr>
                        <a:t>:</a:t>
                      </a: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ea typeface="+mj-ea"/>
                          <a:cs typeface="+mj-cs"/>
                        </a:rPr>
                        <a:t> </a:t>
                      </a:r>
                      <a:endParaRPr lang="en-US" sz="1100" b="0" kern="1200" dirty="0" smtClean="0">
                        <a:solidFill>
                          <a:schemeClr val="tx1"/>
                        </a:solidFill>
                        <a:latin typeface="Trebuchet MS" panose="020B0603020202020204" pitchFamily="34" charset="0"/>
                        <a:ea typeface="+mj-ea"/>
                        <a:cs typeface="+mj-cs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ea typeface="+mj-ea"/>
                          <a:cs typeface="+mj-cs"/>
                        </a:rPr>
                        <a:t>- </a:t>
                      </a:r>
                      <a:r>
                        <a:rPr lang="ro-RO" sz="1100" b="0" kern="1200" dirty="0" smtClean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ea typeface="+mj-ea"/>
                          <a:cs typeface="+mj-cs"/>
                        </a:rPr>
                        <a:t>A fost elaborată și redactată analiza  privind  oportunitatea autoevaluării CAF și definirea autoevaluării </a:t>
                      </a:r>
                      <a:endParaRPr lang="en-US" sz="1100" b="0" kern="1200" dirty="0" smtClean="0">
                        <a:solidFill>
                          <a:schemeClr val="tx1"/>
                        </a:solidFill>
                        <a:latin typeface="Trebuchet MS" panose="020B0603020202020204" pitchFamily="34" charset="0"/>
                        <a:ea typeface="+mj-ea"/>
                        <a:cs typeface="+mj-cs"/>
                      </a:endParaRPr>
                    </a:p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ea typeface="+mj-ea"/>
                          <a:cs typeface="+mj-cs"/>
                        </a:rPr>
                        <a:t>- </a:t>
                      </a:r>
                      <a:r>
                        <a:rPr lang="ro-RO" sz="1100" b="0" kern="1200" dirty="0" smtClean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ea typeface="+mj-ea"/>
                          <a:cs typeface="+mj-cs"/>
                        </a:rPr>
                        <a:t>A fost elaborat, redactat și  înaintat spre asumare angajamentul managementului privind implementarea  CAF</a:t>
                      </a:r>
                      <a:endParaRPr lang="en-US" sz="1100" b="0" kern="1200" dirty="0" smtClean="0">
                        <a:solidFill>
                          <a:schemeClr val="tx1"/>
                        </a:solidFill>
                        <a:latin typeface="Trebuchet MS" panose="020B0603020202020204" pitchFamily="34" charset="0"/>
                        <a:ea typeface="+mj-ea"/>
                        <a:cs typeface="+mj-cs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ea typeface="+mj-ea"/>
                          <a:cs typeface="+mj-cs"/>
                        </a:rPr>
                        <a:t>- </a:t>
                      </a:r>
                      <a:r>
                        <a:rPr lang="ro-RO" sz="1100" b="0" kern="1200" dirty="0" smtClean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ea typeface="+mj-ea"/>
                          <a:cs typeface="+mj-cs"/>
                        </a:rPr>
                        <a:t>Au fost elaborate și redactate chestionare - "Fișă evaluare individuală" pentru  toate cele 9 criterii, respectiv subcriterii</a:t>
                      </a:r>
                      <a:endParaRPr lang="en-US" sz="1100" b="0" kern="1200" dirty="0" smtClean="0">
                        <a:solidFill>
                          <a:schemeClr val="tx1"/>
                        </a:solidFill>
                        <a:latin typeface="Trebuchet MS" panose="020B0603020202020204" pitchFamily="34" charset="0"/>
                        <a:ea typeface="+mj-ea"/>
                        <a:cs typeface="+mj-cs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ea typeface="+mj-ea"/>
                          <a:cs typeface="+mj-cs"/>
                        </a:rPr>
                        <a:t>- </a:t>
                      </a:r>
                      <a:r>
                        <a:rPr lang="ro-RO" sz="1100" b="0" kern="1200" dirty="0" smtClean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ea typeface="+mj-ea"/>
                          <a:cs typeface="+mj-cs"/>
                        </a:rPr>
                        <a:t>S-a realizat procedur</a:t>
                      </a: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ea typeface="+mj-ea"/>
                          <a:cs typeface="+mj-cs"/>
                        </a:rPr>
                        <a:t>a</a:t>
                      </a:r>
                      <a:r>
                        <a:rPr lang="ro-RO" sz="1100" b="0" kern="1200" dirty="0" smtClean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ea typeface="+mj-ea"/>
                          <a:cs typeface="+mj-cs"/>
                        </a:rPr>
                        <a:t> de lucru privind metodologia de autoevaluare CAF</a:t>
                      </a:r>
                      <a:endParaRPr lang="en-US" sz="1100" b="0" kern="1200" dirty="0" smtClean="0">
                        <a:solidFill>
                          <a:schemeClr val="tx1"/>
                        </a:solidFill>
                        <a:latin typeface="Trebuchet MS" panose="020B0603020202020204" pitchFamily="34" charset="0"/>
                        <a:ea typeface="+mj-ea"/>
                        <a:cs typeface="+mj-cs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ea typeface="+mj-ea"/>
                          <a:cs typeface="+mj-cs"/>
                        </a:rPr>
                        <a:t>- S-a </a:t>
                      </a:r>
                      <a:r>
                        <a:rPr lang="en-US" sz="1100" b="0" kern="1200" dirty="0" err="1" smtClean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ea typeface="+mj-ea"/>
                          <a:cs typeface="+mj-cs"/>
                        </a:rPr>
                        <a:t>realizat</a:t>
                      </a:r>
                      <a:r>
                        <a:rPr lang="en-US" sz="1100" b="0" kern="1200" baseline="0" dirty="0" smtClean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ea typeface="+mj-ea"/>
                          <a:cs typeface="+mj-cs"/>
                        </a:rPr>
                        <a:t> </a:t>
                      </a:r>
                      <a:r>
                        <a:rPr lang="ro-RO" sz="1100" b="0" kern="1200" dirty="0" smtClean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ea typeface="+mj-ea"/>
                          <a:cs typeface="+mj-cs"/>
                        </a:rPr>
                        <a:t>broşur</a:t>
                      </a: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ea typeface="+mj-ea"/>
                          <a:cs typeface="+mj-cs"/>
                        </a:rPr>
                        <a:t>a</a:t>
                      </a:r>
                      <a:r>
                        <a:rPr lang="ro-RO" sz="1100" b="0" kern="1200" dirty="0" smtClean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ea typeface="+mj-ea"/>
                          <a:cs typeface="+mj-cs"/>
                        </a:rPr>
                        <a:t> de prezentare CAF </a:t>
                      </a:r>
                      <a:endParaRPr lang="en-US" sz="1100" b="0" kern="1200" dirty="0" smtClean="0">
                        <a:solidFill>
                          <a:schemeClr val="tx1"/>
                        </a:solidFill>
                        <a:latin typeface="Trebuchet MS" panose="020B0603020202020204" pitchFamily="34" charset="0"/>
                        <a:ea typeface="+mj-ea"/>
                        <a:cs typeface="+mj-cs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ea typeface="+mj-ea"/>
                          <a:cs typeface="+mj-cs"/>
                        </a:rPr>
                        <a:t>- </a:t>
                      </a: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S-a </a:t>
                      </a:r>
                      <a:r>
                        <a:rPr lang="ro-RO" sz="1100" b="0" kern="1200" dirty="0" smtClean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ea typeface="+mj-ea"/>
                          <a:cs typeface="+mj-cs"/>
                        </a:rPr>
                        <a:t>redacta</a:t>
                      </a: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ea typeface="+mj-ea"/>
                          <a:cs typeface="+mj-cs"/>
                        </a:rPr>
                        <a:t>t</a:t>
                      </a:r>
                      <a:r>
                        <a:rPr lang="ro-RO" sz="1100" b="0" kern="1200" dirty="0" smtClean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ea typeface="+mj-ea"/>
                          <a:cs typeface="+mj-cs"/>
                        </a:rPr>
                        <a:t> un  material de instruire privind procedura de evaluare CAF</a:t>
                      </a:r>
                      <a:endParaRPr lang="en-US" sz="1100" b="0" kern="1200" dirty="0" smtClean="0">
                        <a:solidFill>
                          <a:schemeClr val="tx1"/>
                        </a:solidFill>
                        <a:latin typeface="Trebuchet MS" panose="020B0603020202020204" pitchFamily="34" charset="0"/>
                        <a:ea typeface="+mj-ea"/>
                        <a:cs typeface="+mj-cs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ea typeface="+mj-ea"/>
                          <a:cs typeface="+mj-cs"/>
                        </a:rPr>
                        <a:t>- </a:t>
                      </a:r>
                      <a:r>
                        <a:rPr lang="ro-RO" sz="1100" b="0" kern="1200" dirty="0" smtClean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ea typeface="+mj-ea"/>
                          <a:cs typeface="+mj-cs"/>
                        </a:rPr>
                        <a:t>A fost redactat, înaintat spre aprobare și aprobat  „Planul de acțiuni de </a:t>
                      </a:r>
                      <a:r>
                        <a:rPr lang="ro-RO" sz="1100" b="0" kern="1200" dirty="0" smtClean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ea typeface="+mj-ea"/>
                          <a:cs typeface="+mj-cs"/>
                        </a:rPr>
                        <a:t>îmbunătățire</a:t>
                      </a: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ea typeface="+mj-ea"/>
                          <a:cs typeface="+mj-cs"/>
                        </a:rPr>
                        <a:t>”</a:t>
                      </a:r>
                      <a:endParaRPr lang="en-US" sz="1100" b="0" kern="1200" dirty="0" smtClean="0">
                        <a:solidFill>
                          <a:schemeClr val="tx1"/>
                        </a:solidFill>
                        <a:latin typeface="Trebuchet MS" panose="020B0603020202020204" pitchFamily="34" charset="0"/>
                        <a:ea typeface="+mj-ea"/>
                        <a:cs typeface="+mj-cs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100" b="0" u="sng" kern="1200" dirty="0" smtClean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ea typeface="+mj-ea"/>
                          <a:cs typeface="+mj-cs"/>
                        </a:rPr>
                        <a:t>Subactivitate 3.3</a:t>
                      </a: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ea typeface="+mj-ea"/>
                          <a:cs typeface="+mj-cs"/>
                        </a:rPr>
                        <a:t>: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ea typeface="+mj-ea"/>
                          <a:cs typeface="+mj-cs"/>
                        </a:rPr>
                        <a:t>- S-a </a:t>
                      </a:r>
                      <a:r>
                        <a:rPr lang="en-US" sz="1100" b="0" kern="1200" dirty="0" err="1" smtClean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ea typeface="+mj-ea"/>
                          <a:cs typeface="+mj-cs"/>
                        </a:rPr>
                        <a:t>realizat</a:t>
                      </a: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ea typeface="+mj-ea"/>
                          <a:cs typeface="+mj-cs"/>
                        </a:rPr>
                        <a:t> un </a:t>
                      </a:r>
                      <a:r>
                        <a:rPr lang="ro-RO" sz="1100" b="0" kern="1200" dirty="0" smtClean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ea typeface="+mj-ea"/>
                          <a:cs typeface="+mj-cs"/>
                        </a:rPr>
                        <a:t>„Plan monitorizare implementare acţiuni de îmbunătăţire”, aşa cum rezulta din Procedura de lucru privind metodologia de evaluare CAF </a:t>
                      </a:r>
                      <a:endParaRPr lang="en-US" sz="1100" b="0" kern="1200" dirty="0" smtClean="0">
                        <a:solidFill>
                          <a:schemeClr val="tx1"/>
                        </a:solidFill>
                        <a:latin typeface="Trebuchet MS" panose="020B0603020202020204" pitchFamily="34" charset="0"/>
                        <a:ea typeface="+mj-ea"/>
                        <a:cs typeface="+mj-cs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ea typeface="+mj-ea"/>
                          <a:cs typeface="+mj-cs"/>
                        </a:rPr>
                        <a:t>-</a:t>
                      </a:r>
                      <a:r>
                        <a:rPr lang="en-US" sz="1100" b="0" kern="1200" baseline="0" dirty="0" smtClean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ea typeface="+mj-ea"/>
                          <a:cs typeface="+mj-cs"/>
                        </a:rPr>
                        <a:t> </a:t>
                      </a: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ea typeface="+mj-ea"/>
                          <a:cs typeface="+mj-cs"/>
                        </a:rPr>
                        <a:t>A</a:t>
                      </a:r>
                      <a:r>
                        <a:rPr lang="ro-RO" sz="1100" b="0" kern="1200" dirty="0" smtClean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ea typeface="+mj-ea"/>
                          <a:cs typeface="+mj-cs"/>
                        </a:rPr>
                        <a:t>u fost elaborate doua chestionare: unul pentru angajatii PMP – cu scopul identificarii problemelor şi necesitatilor organizationale din perspectiva angajatilor, altul pentru cetateni – pentru stabilirea nivelului general de satisfactie cu privire la activitatea PMP precum si pentru prioritizarea problemelor cetatenesti de rezolvat</a:t>
                      </a:r>
                      <a:endParaRPr lang="en-US" sz="1100" b="0" kern="1200" dirty="0" smtClean="0">
                        <a:solidFill>
                          <a:schemeClr val="tx1"/>
                        </a:solidFill>
                        <a:latin typeface="Trebuchet MS" panose="020B0603020202020204" pitchFamily="34" charset="0"/>
                        <a:ea typeface="+mj-ea"/>
                        <a:cs typeface="+mj-cs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ea typeface="+mj-ea"/>
                          <a:cs typeface="+mj-cs"/>
                        </a:rPr>
                        <a:t>- S-a </a:t>
                      </a:r>
                      <a:r>
                        <a:rPr lang="ro-RO" sz="1100" b="0" kern="1200" dirty="0" smtClean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ea typeface="+mj-ea"/>
                          <a:cs typeface="+mj-cs"/>
                        </a:rPr>
                        <a:t>întocmit şi distribuit tuturor experţilor evaluatori   Planul de acţiuni de îmbunătăţire a Primăriei Municipiului Ploieşti privind implementarea CAF în sensul implementării măsurilor dispuse, în vederea monitorizărilor ce vor fi realizate în cadrul activităţii 3.4</a:t>
                      </a:r>
                      <a:endParaRPr lang="en-US" sz="1100" b="0" kern="120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  <a:ea typeface="+mj-ea"/>
                        <a:cs typeface="+mj-cs"/>
                      </a:endParaRPr>
                    </a:p>
                  </a:txBody>
                  <a:tcPr marL="114300" marR="11430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7960542"/>
                  </a:ext>
                </a:extLst>
              </a:tr>
            </a:tbl>
          </a:graphicData>
        </a:graphic>
      </p:graphicFrame>
      <p:pic>
        <p:nvPicPr>
          <p:cNvPr id="5" name="Picture 4" descr="Header A4 Portrait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2383" y="384313"/>
            <a:ext cx="7182678" cy="715616"/>
          </a:xfrm>
          <a:prstGeom prst="rect">
            <a:avLst/>
          </a:prstGeom>
        </p:spPr>
      </p:pic>
      <p:pic>
        <p:nvPicPr>
          <p:cNvPr id="6" name="Picture 5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2744" y="5624890"/>
            <a:ext cx="401955" cy="59055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603747" y="6112860"/>
            <a:ext cx="701198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  <a:tabLst>
                <a:tab pos="2971800" algn="ctr"/>
                <a:tab pos="5943600" algn="r"/>
              </a:tabLst>
            </a:pPr>
            <a:r>
              <a:rPr lang="ro-RO" sz="800" dirty="0"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3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  <a:tabLst>
                <a:tab pos="2971800" algn="ctr"/>
                <a:tab pos="5943600" algn="r"/>
              </a:tabLst>
            </a:pPr>
            <a:r>
              <a:rPr lang="ro-RO" sz="800" b="1" dirty="0">
                <a:solidFill>
                  <a:srgbClr val="003399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Asigurarea performanței și managementului calității în Municipiul Ploiești - Cod SMIS 120801</a:t>
            </a:r>
            <a:endParaRPr lang="en-US" sz="3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  <a:tabLst>
                <a:tab pos="2971800" algn="ctr"/>
                <a:tab pos="5943600" algn="r"/>
              </a:tabLst>
            </a:pPr>
            <a:r>
              <a:rPr lang="ro-RO" sz="800" b="1" dirty="0">
                <a:solidFill>
                  <a:srgbClr val="003399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      Competența face diferența! Proiect selectat în cadrul Programului Operațional Capacitate Administrativă cofinanțat de Uniunea Europeană, </a:t>
            </a:r>
            <a:r>
              <a:rPr lang="ro-RO" sz="800" b="1" dirty="0" smtClean="0">
                <a:solidFill>
                  <a:srgbClr val="003399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800" b="1" dirty="0">
                <a:solidFill>
                  <a:srgbClr val="003399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din Fondul Social European</a:t>
            </a:r>
            <a:endParaRPr lang="en-US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61256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283527" y="1217052"/>
            <a:ext cx="4488873" cy="669937"/>
          </a:xfrm>
        </p:spPr>
        <p:txBody>
          <a:bodyPr>
            <a:normAutofit/>
          </a:bodyPr>
          <a:lstStyle/>
          <a:p>
            <a:pPr algn="ctr"/>
            <a:r>
              <a:rPr lang="ro-RO" sz="2800" b="1" dirty="0" smtClean="0">
                <a:latin typeface="Trebuchet MS" panose="020B0603020202020204" pitchFamily="34" charset="0"/>
              </a:rPr>
              <a:t>Activitati in derulare</a:t>
            </a:r>
            <a:endParaRPr lang="en-US" sz="2800" b="1" dirty="0">
              <a:latin typeface="Trebuchet MS" panose="020B0603020202020204" pitchFamily="34" charset="0"/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1790405"/>
              </p:ext>
            </p:extLst>
          </p:nvPr>
        </p:nvGraphicFramePr>
        <p:xfrm>
          <a:off x="838200" y="2004114"/>
          <a:ext cx="10515600" cy="296494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515600">
                  <a:extLst>
                    <a:ext uri="{9D8B030D-6E8A-4147-A177-3AD203B41FA5}">
                      <a16:colId xmlns:a16="http://schemas.microsoft.com/office/drawing/2014/main" val="1312299684"/>
                    </a:ext>
                  </a:extLst>
                </a:gridCol>
              </a:tblGrid>
              <a:tr h="139579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10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Subactivitate 3.4 Realizarea </a:t>
                      </a:r>
                      <a:r>
                        <a:rPr lang="ro-RO" sz="11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si</a:t>
                      </a:r>
                      <a:r>
                        <a:rPr lang="en-US" sz="1100" dirty="0" smtClean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o-RO" sz="1100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implementarea </a:t>
                      </a:r>
                      <a:r>
                        <a:rPr lang="ro-RO" sz="1100" kern="1200" dirty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sistemului de </a:t>
                      </a:r>
                      <a:r>
                        <a:rPr lang="ro-RO" sz="1100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monitorizare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o-RO" sz="1100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 </a:t>
                      </a:r>
                      <a:r>
                        <a:rPr lang="ro-RO" sz="1100" kern="1200" dirty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planului de actiuni de imbunatatire </a:t>
                      </a:r>
                      <a:r>
                        <a:rPr lang="ro-RO" sz="1100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o-RO" sz="1100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Municipiului </a:t>
                      </a:r>
                      <a:r>
                        <a:rPr lang="ro-RO" sz="1100" kern="1200" dirty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Ploiesti, a </a:t>
                      </a:r>
                      <a:r>
                        <a:rPr lang="ro-RO" sz="1100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serviciilor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o-RO" sz="1100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descentralizate si subordonate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kern="1200" dirty="0" smtClean="0">
                        <a:solidFill>
                          <a:schemeClr val="dk1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Subactivitatea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2.3: </a:t>
                      </a:r>
                      <a:r>
                        <a:rPr lang="ro-RO" sz="1100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Monitorizarea derularii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o-RO" sz="1100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sistemului de management al calitatii ISO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o-RO" sz="1100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9001:2015 in Municipiul Ploiesti, a serviciilor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o-RO" sz="1100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descentralizate si subordonate si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o-RO" sz="1100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diseminarea rezultatelor </a:t>
                      </a:r>
                      <a:r>
                        <a:rPr lang="ro-RO" sz="1100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aferente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:</a:t>
                      </a:r>
                      <a:endParaRPr lang="ro-RO" sz="1100" kern="1200" dirty="0" smtClean="0">
                        <a:solidFill>
                          <a:schemeClr val="dk1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ro-RO" sz="1100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ro-RO" sz="1100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Organizare  2 mese rotunde cu 40 de participanti in vederea monitorizarii recertificarii ISO 9001:2015 – partener Asociatia PARTNET</a:t>
                      </a:r>
                    </a:p>
                    <a:p>
                      <a:r>
                        <a:rPr lang="ro-RO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 </a:t>
                      </a:r>
                      <a:r>
                        <a:rPr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Conferinta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de </a:t>
                      </a:r>
                      <a:r>
                        <a:rPr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diseminare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a </a:t>
                      </a:r>
                      <a:r>
                        <a:rPr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rezultatelor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recertificarii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ISO 9001:2015, cu 30 de </a:t>
                      </a:r>
                      <a:r>
                        <a:rPr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persoane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informate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asupra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beneficiilor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ISO 9001:2015 </a:t>
                      </a:r>
                      <a:r>
                        <a:rPr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si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asupra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principiilor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orizontale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privind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egalitatea</a:t>
                      </a:r>
                      <a:r>
                        <a:rPr lang="ro-RO" sz="1100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de sanse si dezvoltarea durabila</a:t>
                      </a:r>
                      <a:endParaRPr lang="en-US" sz="1100" kern="1200" dirty="0" smtClean="0">
                        <a:solidFill>
                          <a:schemeClr val="dk1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endParaRPr lang="en-US" sz="1100" kern="1200" dirty="0" smtClean="0">
                        <a:solidFill>
                          <a:schemeClr val="dk1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ro-RO" sz="1100" kern="1200" dirty="0" smtClean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100" kern="1200" dirty="0" smtClean="0">
                        <a:solidFill>
                          <a:schemeClr val="dk1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kern="1200" dirty="0" smtClean="0">
                        <a:solidFill>
                          <a:schemeClr val="dk1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kern="1200" dirty="0" smtClean="0">
                        <a:solidFill>
                          <a:schemeClr val="dk1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kern="1200" dirty="0" smtClean="0">
                        <a:solidFill>
                          <a:schemeClr val="dk1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kern="1200" dirty="0">
                        <a:solidFill>
                          <a:schemeClr val="dk1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14300" marR="11430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38363286"/>
                  </a:ext>
                </a:extLst>
              </a:tr>
            </a:tbl>
          </a:graphicData>
        </a:graphic>
      </p:graphicFrame>
      <p:pic>
        <p:nvPicPr>
          <p:cNvPr id="5" name="Picture 4" descr="Header A4 Portrait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2383" y="384313"/>
            <a:ext cx="7182678" cy="715616"/>
          </a:xfrm>
          <a:prstGeom prst="rect">
            <a:avLst/>
          </a:prstGeom>
        </p:spPr>
      </p:pic>
      <p:pic>
        <p:nvPicPr>
          <p:cNvPr id="6" name="Picture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5022" y="5405187"/>
            <a:ext cx="401955" cy="59055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603747" y="6112860"/>
            <a:ext cx="701198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  <a:tabLst>
                <a:tab pos="2971800" algn="ctr"/>
                <a:tab pos="5943600" algn="r"/>
              </a:tabLst>
            </a:pPr>
            <a:r>
              <a:rPr lang="ro-RO" sz="800" dirty="0"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3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  <a:tabLst>
                <a:tab pos="2971800" algn="ctr"/>
                <a:tab pos="5943600" algn="r"/>
              </a:tabLst>
            </a:pPr>
            <a:r>
              <a:rPr lang="ro-RO" sz="800" b="1" dirty="0">
                <a:solidFill>
                  <a:srgbClr val="003399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Asigurarea performanței și managementului calității în Municipiul Ploiești - Cod SMIS 120801</a:t>
            </a:r>
            <a:endParaRPr lang="en-US" sz="3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  <a:tabLst>
                <a:tab pos="2971800" algn="ctr"/>
                <a:tab pos="5943600" algn="r"/>
              </a:tabLst>
            </a:pPr>
            <a:r>
              <a:rPr lang="ro-RO" sz="800" b="1" dirty="0">
                <a:solidFill>
                  <a:srgbClr val="003399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      Competența face diferența! Proiect selectat în cadrul Programului Operațional Capacitate Administrativă cofinanțat de Uniunea Europeană, </a:t>
            </a:r>
            <a:r>
              <a:rPr lang="ro-RO" sz="800" b="1" dirty="0" smtClean="0">
                <a:solidFill>
                  <a:srgbClr val="003399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800" b="1" dirty="0">
                <a:solidFill>
                  <a:srgbClr val="003399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din Fondul Social European</a:t>
            </a:r>
            <a:endParaRPr lang="en-US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7760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468880" y="1217051"/>
            <a:ext cx="6483927" cy="669937"/>
          </a:xfrm>
        </p:spPr>
        <p:txBody>
          <a:bodyPr>
            <a:normAutofit/>
          </a:bodyPr>
          <a:lstStyle/>
          <a:p>
            <a:r>
              <a:rPr lang="en-US" sz="2800" b="1" dirty="0" err="1">
                <a:latin typeface="Trebuchet MS" panose="020B0603020202020204" pitchFamily="34" charset="0"/>
              </a:rPr>
              <a:t>Valorificarea</a:t>
            </a:r>
            <a:r>
              <a:rPr lang="en-US" sz="2800" b="1" dirty="0">
                <a:latin typeface="Trebuchet MS" panose="020B0603020202020204" pitchFamily="34" charset="0"/>
              </a:rPr>
              <a:t> </a:t>
            </a:r>
            <a:r>
              <a:rPr lang="en-US" sz="2800" b="1" dirty="0" err="1" smtClean="0">
                <a:latin typeface="Trebuchet MS" panose="020B0603020202020204" pitchFamily="34" charset="0"/>
              </a:rPr>
              <a:t>rezultatelor</a:t>
            </a:r>
            <a:r>
              <a:rPr lang="ro-RO" sz="2800" b="1" dirty="0" smtClean="0">
                <a:latin typeface="Trebuchet MS" panose="020B0603020202020204" pitchFamily="34" charset="0"/>
              </a:rPr>
              <a:t> proiectului</a:t>
            </a:r>
            <a:endParaRPr lang="en-US" sz="2800" b="1" dirty="0">
              <a:latin typeface="Trebuchet MS" panose="020B0603020202020204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838200" y="2004111"/>
            <a:ext cx="10515600" cy="417285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sz="1200" dirty="0">
                <a:latin typeface="Trebuchet MS" panose="020B0603020202020204" pitchFamily="34" charset="0"/>
              </a:rPr>
              <a:t>Prin activitatile sale, proiectul va asigura beneficii si progres in ceea ce priveste atat grupul tinta, cat si </a:t>
            </a:r>
            <a:r>
              <a:rPr lang="it-IT" sz="1200" dirty="0" smtClean="0">
                <a:latin typeface="Trebuchet MS" panose="020B0603020202020204" pitchFamily="34" charset="0"/>
              </a:rPr>
              <a:t>cetatenii.</a:t>
            </a:r>
            <a:endParaRPr lang="ro-RO" sz="1200" dirty="0" smtClean="0">
              <a:latin typeface="Trebuchet MS" panose="020B0603020202020204" pitchFamily="34" charset="0"/>
            </a:endParaRPr>
          </a:p>
          <a:p>
            <a:pPr marL="0" indent="0">
              <a:buNone/>
            </a:pPr>
            <a:r>
              <a:rPr lang="it-IT" sz="1200" dirty="0" smtClean="0">
                <a:latin typeface="Trebuchet MS" panose="020B0603020202020204" pitchFamily="34" charset="0"/>
              </a:rPr>
              <a:t>Astfel</a:t>
            </a:r>
            <a:r>
              <a:rPr lang="it-IT" sz="1200" dirty="0">
                <a:latin typeface="Trebuchet MS" panose="020B0603020202020204" pitchFamily="34" charset="0"/>
              </a:rPr>
              <a:t>, prin crearea </a:t>
            </a:r>
            <a:r>
              <a:rPr lang="it-IT" sz="1200" dirty="0" smtClean="0">
                <a:latin typeface="Trebuchet MS" panose="020B0603020202020204" pitchFamily="34" charset="0"/>
              </a:rPr>
              <a:t>unei</a:t>
            </a:r>
            <a:r>
              <a:rPr lang="ro-RO" sz="1200" dirty="0" smtClean="0">
                <a:latin typeface="Trebuchet MS" panose="020B0603020202020204" pitchFamily="34" charset="0"/>
              </a:rPr>
              <a:t> </a:t>
            </a:r>
            <a:r>
              <a:rPr lang="en-US" sz="1200" dirty="0" err="1" smtClean="0">
                <a:latin typeface="Trebuchet MS" panose="020B0603020202020204" pitchFamily="34" charset="0"/>
              </a:rPr>
              <a:t>institutii</a:t>
            </a:r>
            <a:r>
              <a:rPr lang="en-US" sz="1200" dirty="0" smtClean="0">
                <a:latin typeface="Trebuchet MS" panose="020B0603020202020204" pitchFamily="34" charset="0"/>
              </a:rPr>
              <a:t> </a:t>
            </a:r>
            <a:r>
              <a:rPr lang="en-US" sz="1200" dirty="0" err="1">
                <a:latin typeface="Trebuchet MS" panose="020B0603020202020204" pitchFamily="34" charset="0"/>
              </a:rPr>
              <a:t>publice</a:t>
            </a:r>
            <a:r>
              <a:rPr lang="en-US" sz="1200" dirty="0">
                <a:latin typeface="Trebuchet MS" panose="020B0603020202020204" pitchFamily="34" charset="0"/>
              </a:rPr>
              <a:t> </a:t>
            </a:r>
            <a:r>
              <a:rPr lang="en-US" sz="1200" dirty="0" err="1">
                <a:latin typeface="Trebuchet MS" panose="020B0603020202020204" pitchFamily="34" charset="0"/>
              </a:rPr>
              <a:t>moderne</a:t>
            </a:r>
            <a:r>
              <a:rPr lang="en-US" sz="1200" dirty="0">
                <a:latin typeface="Trebuchet MS" panose="020B0603020202020204" pitchFamily="34" charset="0"/>
              </a:rPr>
              <a:t>, </a:t>
            </a:r>
            <a:r>
              <a:rPr lang="en-US" sz="1200" dirty="0" err="1">
                <a:latin typeface="Trebuchet MS" panose="020B0603020202020204" pitchFamily="34" charset="0"/>
              </a:rPr>
              <a:t>adaptata</a:t>
            </a:r>
            <a:r>
              <a:rPr lang="en-US" sz="1200" dirty="0">
                <a:latin typeface="Trebuchet MS" panose="020B0603020202020204" pitchFamily="34" charset="0"/>
              </a:rPr>
              <a:t> la </a:t>
            </a:r>
            <a:r>
              <a:rPr lang="en-US" sz="1200" dirty="0" err="1">
                <a:latin typeface="Trebuchet MS" panose="020B0603020202020204" pitchFamily="34" charset="0"/>
              </a:rPr>
              <a:t>standarde</a:t>
            </a:r>
            <a:r>
              <a:rPr lang="en-US" sz="1200" dirty="0">
                <a:latin typeface="Trebuchet MS" panose="020B0603020202020204" pitchFamily="34" charset="0"/>
              </a:rPr>
              <a:t> </a:t>
            </a:r>
            <a:r>
              <a:rPr lang="en-US" sz="1200" dirty="0" err="1">
                <a:latin typeface="Trebuchet MS" panose="020B0603020202020204" pitchFamily="34" charset="0"/>
              </a:rPr>
              <a:t>europene</a:t>
            </a:r>
            <a:r>
              <a:rPr lang="en-US" sz="1200" dirty="0">
                <a:latin typeface="Trebuchet MS" panose="020B0603020202020204" pitchFamily="34" charset="0"/>
              </a:rPr>
              <a:t>, </a:t>
            </a:r>
            <a:r>
              <a:rPr lang="en-US" sz="1200" dirty="0" err="1">
                <a:latin typeface="Trebuchet MS" panose="020B0603020202020204" pitchFamily="34" charset="0"/>
              </a:rPr>
              <a:t>promovand</a:t>
            </a:r>
            <a:r>
              <a:rPr lang="en-US" sz="1200" dirty="0">
                <a:latin typeface="Trebuchet MS" panose="020B0603020202020204" pitchFamily="34" charset="0"/>
              </a:rPr>
              <a:t> </a:t>
            </a:r>
            <a:r>
              <a:rPr lang="en-US" sz="1200" dirty="0" err="1" smtClean="0">
                <a:latin typeface="Trebuchet MS" panose="020B0603020202020204" pitchFamily="34" charset="0"/>
              </a:rPr>
              <a:t>manageme</a:t>
            </a:r>
            <a:r>
              <a:rPr lang="ro-RO" sz="1200" dirty="0" smtClean="0">
                <a:latin typeface="Trebuchet MS" panose="020B0603020202020204" pitchFamily="34" charset="0"/>
              </a:rPr>
              <a:t>n</a:t>
            </a:r>
            <a:r>
              <a:rPr lang="en-US" sz="1200" dirty="0" err="1" smtClean="0">
                <a:latin typeface="Trebuchet MS" panose="020B0603020202020204" pitchFamily="34" charset="0"/>
              </a:rPr>
              <a:t>tul</a:t>
            </a:r>
            <a:r>
              <a:rPr lang="en-US" sz="1200" dirty="0" smtClean="0">
                <a:latin typeface="Trebuchet MS" panose="020B0603020202020204" pitchFamily="34" charset="0"/>
              </a:rPr>
              <a:t> </a:t>
            </a:r>
            <a:r>
              <a:rPr lang="en-US" sz="1200" dirty="0" err="1">
                <a:latin typeface="Trebuchet MS" panose="020B0603020202020204" pitchFamily="34" charset="0"/>
              </a:rPr>
              <a:t>calitatii</a:t>
            </a:r>
            <a:r>
              <a:rPr lang="en-US" sz="1200" dirty="0">
                <a:latin typeface="Trebuchet MS" panose="020B0603020202020204" pitchFamily="34" charset="0"/>
              </a:rPr>
              <a:t> </a:t>
            </a:r>
            <a:r>
              <a:rPr lang="en-US" sz="1200" dirty="0" err="1">
                <a:latin typeface="Trebuchet MS" panose="020B0603020202020204" pitchFamily="34" charset="0"/>
              </a:rPr>
              <a:t>si</a:t>
            </a:r>
            <a:r>
              <a:rPr lang="en-US" sz="1200" dirty="0">
                <a:latin typeface="Trebuchet MS" panose="020B0603020202020204" pitchFamily="34" charset="0"/>
              </a:rPr>
              <a:t> </a:t>
            </a:r>
            <a:r>
              <a:rPr lang="en-US" sz="1200" dirty="0" err="1">
                <a:latin typeface="Trebuchet MS" panose="020B0603020202020204" pitchFamily="34" charset="0"/>
              </a:rPr>
              <a:t>performantei</a:t>
            </a:r>
            <a:r>
              <a:rPr lang="en-US" sz="1200" dirty="0">
                <a:latin typeface="Trebuchet MS" panose="020B0603020202020204" pitchFamily="34" charset="0"/>
              </a:rPr>
              <a:t>, </a:t>
            </a:r>
            <a:r>
              <a:rPr lang="en-US" sz="1200" dirty="0" err="1">
                <a:latin typeface="Trebuchet MS" panose="020B0603020202020204" pitchFamily="34" charset="0"/>
              </a:rPr>
              <a:t>cetatenii</a:t>
            </a:r>
            <a:r>
              <a:rPr lang="en-US" sz="1200" dirty="0">
                <a:latin typeface="Trebuchet MS" panose="020B0603020202020204" pitchFamily="34" charset="0"/>
              </a:rPr>
              <a:t> </a:t>
            </a:r>
            <a:r>
              <a:rPr lang="en-US" sz="1200" dirty="0" err="1">
                <a:latin typeface="Trebuchet MS" panose="020B0603020202020204" pitchFamily="34" charset="0"/>
              </a:rPr>
              <a:t>vor</a:t>
            </a:r>
            <a:r>
              <a:rPr lang="en-US" sz="1200" dirty="0">
                <a:latin typeface="Trebuchet MS" panose="020B0603020202020204" pitchFamily="34" charset="0"/>
              </a:rPr>
              <a:t> </a:t>
            </a:r>
            <a:r>
              <a:rPr lang="en-US" sz="1200" dirty="0" err="1">
                <a:latin typeface="Trebuchet MS" panose="020B0603020202020204" pitchFamily="34" charset="0"/>
              </a:rPr>
              <a:t>dezvolta</a:t>
            </a:r>
            <a:r>
              <a:rPr lang="en-US" sz="1200" dirty="0">
                <a:latin typeface="Trebuchet MS" panose="020B0603020202020204" pitchFamily="34" charset="0"/>
              </a:rPr>
              <a:t> </a:t>
            </a:r>
            <a:r>
              <a:rPr lang="en-US" sz="1200" dirty="0" smtClean="0">
                <a:latin typeface="Trebuchet MS" panose="020B0603020202020204" pitchFamily="34" charset="0"/>
              </a:rPr>
              <a:t>o</a:t>
            </a:r>
            <a:r>
              <a:rPr lang="ro-RO" sz="1200" dirty="0" smtClean="0">
                <a:latin typeface="Trebuchet MS" panose="020B0603020202020204" pitchFamily="34" charset="0"/>
              </a:rPr>
              <a:t> </a:t>
            </a:r>
            <a:r>
              <a:rPr lang="it-IT" sz="1200" dirty="0" smtClean="0">
                <a:latin typeface="Trebuchet MS" panose="020B0603020202020204" pitchFamily="34" charset="0"/>
              </a:rPr>
              <a:t>incredere </a:t>
            </a:r>
            <a:r>
              <a:rPr lang="it-IT" sz="1200" dirty="0">
                <a:latin typeface="Trebuchet MS" panose="020B0603020202020204" pitchFamily="34" charset="0"/>
              </a:rPr>
              <a:t>ridicata fata de directiile Primariei, serviciilor descentralizate si subordonate. </a:t>
            </a:r>
            <a:r>
              <a:rPr lang="ro-RO" sz="1200" dirty="0" smtClean="0">
                <a:latin typeface="Trebuchet MS" panose="020B0603020202020204" pitchFamily="34" charset="0"/>
              </a:rPr>
              <a:t>C</a:t>
            </a:r>
            <a:r>
              <a:rPr lang="it-IT" sz="1200" dirty="0" smtClean="0">
                <a:latin typeface="Trebuchet MS" panose="020B0603020202020204" pitchFamily="34" charset="0"/>
              </a:rPr>
              <a:t>resterea </a:t>
            </a:r>
            <a:r>
              <a:rPr lang="it-IT" sz="1200" dirty="0">
                <a:latin typeface="Trebuchet MS" panose="020B0603020202020204" pitchFamily="34" charset="0"/>
              </a:rPr>
              <a:t>transparentei, eticii si integritatii </a:t>
            </a:r>
            <a:r>
              <a:rPr lang="it-IT" sz="1200" dirty="0" smtClean="0">
                <a:latin typeface="Trebuchet MS" panose="020B0603020202020204" pitchFamily="34" charset="0"/>
              </a:rPr>
              <a:t>la</a:t>
            </a:r>
            <a:r>
              <a:rPr lang="ro-RO" sz="1200" dirty="0" smtClean="0">
                <a:latin typeface="Trebuchet MS" panose="020B0603020202020204" pitchFamily="34" charset="0"/>
              </a:rPr>
              <a:t> </a:t>
            </a:r>
            <a:r>
              <a:rPr lang="it-IT" sz="1200" dirty="0" smtClean="0">
                <a:latin typeface="Trebuchet MS" panose="020B0603020202020204" pitchFamily="34" charset="0"/>
              </a:rPr>
              <a:t>nivelul </a:t>
            </a:r>
            <a:r>
              <a:rPr lang="it-IT" sz="1200" dirty="0">
                <a:latin typeface="Trebuchet MS" panose="020B0603020202020204" pitchFamily="34" charset="0"/>
              </a:rPr>
              <a:t>autoritatilor si institutiilor publice, vor deveni primordiale la nivelul Municipiului Ploiesti. Transparenta urmareste asigurarea </a:t>
            </a:r>
            <a:r>
              <a:rPr lang="it-IT" sz="1200" dirty="0" smtClean="0">
                <a:latin typeface="Trebuchet MS" panose="020B0603020202020204" pitchFamily="34" charset="0"/>
              </a:rPr>
              <a:t>unui</a:t>
            </a:r>
            <a:r>
              <a:rPr lang="ro-RO" sz="1200" dirty="0" smtClean="0">
                <a:latin typeface="Trebuchet MS" panose="020B0603020202020204" pitchFamily="34" charset="0"/>
              </a:rPr>
              <a:t> </a:t>
            </a:r>
            <a:r>
              <a:rPr lang="it-IT" sz="1200" dirty="0" smtClean="0">
                <a:latin typeface="Trebuchet MS" panose="020B0603020202020204" pitchFamily="34" charset="0"/>
              </a:rPr>
              <a:t>acces </a:t>
            </a:r>
            <a:r>
              <a:rPr lang="it-IT" sz="1200" dirty="0">
                <a:latin typeface="Trebuchet MS" panose="020B0603020202020204" pitchFamily="34" charset="0"/>
              </a:rPr>
              <a:t>mai larg al cetatenilor la informatiile si documentele aflate in posesia institutiilor statului, participarea cetatenilor la procesul</a:t>
            </a:r>
            <a:r>
              <a:rPr lang="ro-RO" sz="1200" dirty="0">
                <a:latin typeface="Trebuchet MS" panose="020B0603020202020204" pitchFamily="34" charset="0"/>
              </a:rPr>
              <a:t> </a:t>
            </a:r>
            <a:r>
              <a:rPr lang="it-IT" sz="1200" dirty="0">
                <a:latin typeface="Trebuchet MS" panose="020B0603020202020204" pitchFamily="34" charset="0"/>
              </a:rPr>
              <a:t>decizional si</a:t>
            </a:r>
            <a:r>
              <a:rPr lang="ro-RO" sz="1200" dirty="0">
                <a:latin typeface="Trebuchet MS" panose="020B0603020202020204" pitchFamily="34" charset="0"/>
              </a:rPr>
              <a:t> </a:t>
            </a:r>
            <a:r>
              <a:rPr lang="it-IT" sz="1200" dirty="0" smtClean="0">
                <a:latin typeface="Trebuchet MS" panose="020B0603020202020204" pitchFamily="34" charset="0"/>
              </a:rPr>
              <a:t>asigurarea </a:t>
            </a:r>
            <a:r>
              <a:rPr lang="it-IT" sz="1200" dirty="0">
                <a:latin typeface="Trebuchet MS" panose="020B0603020202020204" pitchFamily="34" charset="0"/>
              </a:rPr>
              <a:t>legitimitatii, eficacitatii si responsabilitatii administratiei fata de cetatean.</a:t>
            </a:r>
            <a:endParaRPr lang="ro-RO" sz="1200" dirty="0">
              <a:latin typeface="Trebuchet MS" panose="020B0603020202020204" pitchFamily="34" charset="0"/>
            </a:endParaRPr>
          </a:p>
          <a:p>
            <a:pPr marL="0" indent="0">
              <a:buNone/>
            </a:pPr>
            <a:r>
              <a:rPr lang="it-IT" sz="1200" dirty="0">
                <a:latin typeface="Trebuchet MS" panose="020B0603020202020204" pitchFamily="34" charset="0"/>
              </a:rPr>
              <a:t>Prin mentinerea ISO 9001:2015 si CAF, Municipiul Ploiesti va deveni un model de management </a:t>
            </a:r>
            <a:r>
              <a:rPr lang="it-IT" sz="1200" dirty="0" smtClean="0">
                <a:latin typeface="Trebuchet MS" panose="020B0603020202020204" pitchFamily="34" charset="0"/>
              </a:rPr>
              <a:t>al</a:t>
            </a:r>
            <a:r>
              <a:rPr lang="ro-RO" sz="1200" dirty="0" smtClean="0">
                <a:latin typeface="Trebuchet MS" panose="020B0603020202020204" pitchFamily="34" charset="0"/>
              </a:rPr>
              <a:t> c</a:t>
            </a:r>
            <a:r>
              <a:rPr lang="en-US" sz="1200" dirty="0" err="1" smtClean="0">
                <a:latin typeface="Trebuchet MS" panose="020B0603020202020204" pitchFamily="34" charset="0"/>
              </a:rPr>
              <a:t>alitat</a:t>
            </a:r>
            <a:r>
              <a:rPr lang="ro-RO" sz="1200" dirty="0" smtClean="0">
                <a:latin typeface="Trebuchet MS" panose="020B0603020202020204" pitchFamily="34" charset="0"/>
              </a:rPr>
              <a:t>ii si performantei.</a:t>
            </a:r>
          </a:p>
          <a:p>
            <a:pPr marL="0" indent="0">
              <a:buNone/>
            </a:pPr>
            <a:r>
              <a:rPr lang="en-US" sz="1200" dirty="0" err="1">
                <a:latin typeface="Trebuchet MS" panose="020B0603020202020204" pitchFamily="34" charset="0"/>
              </a:rPr>
              <a:t>Dupa</a:t>
            </a:r>
            <a:r>
              <a:rPr lang="en-US" sz="1200" dirty="0">
                <a:latin typeface="Trebuchet MS" panose="020B0603020202020204" pitchFamily="34" charset="0"/>
              </a:rPr>
              <a:t> </a:t>
            </a:r>
            <a:r>
              <a:rPr lang="en-US" sz="1200" dirty="0" err="1">
                <a:latin typeface="Trebuchet MS" panose="020B0603020202020204" pitchFamily="34" charset="0"/>
              </a:rPr>
              <a:t>finalizarea</a:t>
            </a:r>
            <a:r>
              <a:rPr lang="en-US" sz="1200" dirty="0">
                <a:latin typeface="Trebuchet MS" panose="020B0603020202020204" pitchFamily="34" charset="0"/>
              </a:rPr>
              <a:t> </a:t>
            </a:r>
            <a:r>
              <a:rPr lang="en-US" sz="1200" dirty="0" err="1">
                <a:latin typeface="Trebuchet MS" panose="020B0603020202020204" pitchFamily="34" charset="0"/>
              </a:rPr>
              <a:t>proiectului</a:t>
            </a:r>
            <a:r>
              <a:rPr lang="en-US" sz="1200" dirty="0">
                <a:latin typeface="Trebuchet MS" panose="020B0603020202020204" pitchFamily="34" charset="0"/>
              </a:rPr>
              <a:t>, </a:t>
            </a:r>
            <a:r>
              <a:rPr lang="en-US" sz="1200" dirty="0" err="1">
                <a:latin typeface="Trebuchet MS" panose="020B0603020202020204" pitchFamily="34" charset="0"/>
              </a:rPr>
              <a:t>rezultatele</a:t>
            </a:r>
            <a:r>
              <a:rPr lang="en-US" sz="1200" dirty="0">
                <a:latin typeface="Trebuchet MS" panose="020B0603020202020204" pitchFamily="34" charset="0"/>
              </a:rPr>
              <a:t> </a:t>
            </a:r>
            <a:r>
              <a:rPr lang="en-US" sz="1200" dirty="0" err="1">
                <a:latin typeface="Trebuchet MS" panose="020B0603020202020204" pitchFamily="34" charset="0"/>
              </a:rPr>
              <a:t>acestuia</a:t>
            </a:r>
            <a:r>
              <a:rPr lang="en-US" sz="1200" dirty="0">
                <a:latin typeface="Trebuchet MS" panose="020B0603020202020204" pitchFamily="34" charset="0"/>
              </a:rPr>
              <a:t> </a:t>
            </a:r>
            <a:r>
              <a:rPr lang="en-US" sz="1200" dirty="0" err="1">
                <a:latin typeface="Trebuchet MS" panose="020B0603020202020204" pitchFamily="34" charset="0"/>
              </a:rPr>
              <a:t>vor</a:t>
            </a:r>
            <a:r>
              <a:rPr lang="en-US" sz="1200" dirty="0">
                <a:latin typeface="Trebuchet MS" panose="020B0603020202020204" pitchFamily="34" charset="0"/>
              </a:rPr>
              <a:t> fi </a:t>
            </a:r>
            <a:r>
              <a:rPr lang="en-US" sz="1200" dirty="0" err="1">
                <a:latin typeface="Trebuchet MS" panose="020B0603020202020204" pitchFamily="34" charset="0"/>
              </a:rPr>
              <a:t>transferate</a:t>
            </a:r>
            <a:r>
              <a:rPr lang="en-US" sz="1200" dirty="0">
                <a:latin typeface="Trebuchet MS" panose="020B0603020202020204" pitchFamily="34" charset="0"/>
              </a:rPr>
              <a:t> </a:t>
            </a:r>
            <a:r>
              <a:rPr lang="en-US" sz="1200" dirty="0" err="1">
                <a:latin typeface="Trebuchet MS" panose="020B0603020202020204" pitchFamily="34" charset="0"/>
              </a:rPr>
              <a:t>astfel</a:t>
            </a:r>
            <a:r>
              <a:rPr lang="en-US" sz="1200" dirty="0">
                <a:latin typeface="Trebuchet MS" panose="020B0603020202020204" pitchFamily="34" charset="0"/>
              </a:rPr>
              <a:t>: </a:t>
            </a:r>
            <a:endParaRPr lang="ro-RO" sz="1200" dirty="0" smtClean="0">
              <a:latin typeface="Trebuchet MS" panose="020B0603020202020204" pitchFamily="34" charset="0"/>
            </a:endParaRPr>
          </a:p>
          <a:p>
            <a:pPr>
              <a:buFontTx/>
              <a:buChar char="-"/>
            </a:pPr>
            <a:r>
              <a:rPr lang="en-US" sz="1200" dirty="0" err="1" smtClean="0">
                <a:latin typeface="Trebuchet MS" panose="020B0603020202020204" pitchFamily="34" charset="0"/>
              </a:rPr>
              <a:t>cunostintele</a:t>
            </a:r>
            <a:r>
              <a:rPr lang="en-US" sz="1200" dirty="0" smtClean="0">
                <a:latin typeface="Trebuchet MS" panose="020B0603020202020204" pitchFamily="34" charset="0"/>
              </a:rPr>
              <a:t>/</a:t>
            </a:r>
            <a:r>
              <a:rPr lang="en-US" sz="1200" dirty="0" err="1" smtClean="0">
                <a:latin typeface="Trebuchet MS" panose="020B0603020202020204" pitchFamily="34" charset="0"/>
              </a:rPr>
              <a:t>informatiile</a:t>
            </a:r>
            <a:r>
              <a:rPr lang="en-US" sz="1200" dirty="0" smtClean="0">
                <a:latin typeface="Trebuchet MS" panose="020B0603020202020204" pitchFamily="34" charset="0"/>
              </a:rPr>
              <a:t>/</a:t>
            </a:r>
            <a:r>
              <a:rPr lang="en-US" sz="1200" dirty="0" err="1" smtClean="0">
                <a:latin typeface="Trebuchet MS" panose="020B0603020202020204" pitchFamily="34" charset="0"/>
              </a:rPr>
              <a:t>competentele</a:t>
            </a:r>
            <a:r>
              <a:rPr lang="en-US" sz="1200" dirty="0" smtClean="0">
                <a:latin typeface="Trebuchet MS" panose="020B0603020202020204" pitchFamily="34" charset="0"/>
              </a:rPr>
              <a:t> </a:t>
            </a:r>
            <a:r>
              <a:rPr lang="en-US" sz="1200" dirty="0" err="1">
                <a:latin typeface="Trebuchet MS" panose="020B0603020202020204" pitchFamily="34" charset="0"/>
              </a:rPr>
              <a:t>dezvoltate</a:t>
            </a:r>
            <a:r>
              <a:rPr lang="en-US" sz="1200" dirty="0">
                <a:latin typeface="Trebuchet MS" panose="020B0603020202020204" pitchFamily="34" charset="0"/>
              </a:rPr>
              <a:t> de </a:t>
            </a:r>
            <a:r>
              <a:rPr lang="en-US" sz="1200" dirty="0" err="1">
                <a:latin typeface="Trebuchet MS" panose="020B0603020202020204" pitchFamily="34" charset="0"/>
              </a:rPr>
              <a:t>grupul</a:t>
            </a:r>
            <a:r>
              <a:rPr lang="en-US" sz="1200" dirty="0">
                <a:latin typeface="Trebuchet MS" panose="020B0603020202020204" pitchFamily="34" charset="0"/>
              </a:rPr>
              <a:t> </a:t>
            </a:r>
            <a:r>
              <a:rPr lang="en-US" sz="1200" dirty="0" err="1">
                <a:latin typeface="Trebuchet MS" panose="020B0603020202020204" pitchFamily="34" charset="0"/>
              </a:rPr>
              <a:t>tinta</a:t>
            </a:r>
            <a:r>
              <a:rPr lang="en-US" sz="1200" dirty="0">
                <a:latin typeface="Trebuchet MS" panose="020B0603020202020204" pitchFamily="34" charset="0"/>
              </a:rPr>
              <a:t> </a:t>
            </a:r>
            <a:r>
              <a:rPr lang="en-US" sz="1200" dirty="0" smtClean="0">
                <a:latin typeface="Trebuchet MS" panose="020B0603020202020204" pitchFamily="34" charset="0"/>
              </a:rPr>
              <a:t>in</a:t>
            </a:r>
            <a:r>
              <a:rPr lang="ro-RO" sz="1200" dirty="0" smtClean="0">
                <a:latin typeface="Trebuchet MS" panose="020B0603020202020204" pitchFamily="34" charset="0"/>
              </a:rPr>
              <a:t> </a:t>
            </a:r>
            <a:r>
              <a:rPr lang="it-IT" sz="1200" dirty="0" smtClean="0">
                <a:latin typeface="Trebuchet MS" panose="020B0603020202020204" pitchFamily="34" charset="0"/>
              </a:rPr>
              <a:t>cadrul </a:t>
            </a:r>
            <a:r>
              <a:rPr lang="it-IT" sz="1200" dirty="0">
                <a:latin typeface="Trebuchet MS" panose="020B0603020202020204" pitchFamily="34" charset="0"/>
              </a:rPr>
              <a:t>proiectului vor putea fi utilizate de aceste persoane pentru a deveni competitivi si de a monitoriza ISO 9001:2015 si CAF si a </a:t>
            </a:r>
            <a:r>
              <a:rPr lang="it-IT" sz="1200" dirty="0" smtClean="0">
                <a:latin typeface="Trebuchet MS" panose="020B0603020202020204" pitchFamily="34" charset="0"/>
              </a:rPr>
              <a:t>se</a:t>
            </a:r>
            <a:r>
              <a:rPr lang="ro-RO" sz="1200" dirty="0" smtClean="0">
                <a:latin typeface="Trebuchet MS" panose="020B0603020202020204" pitchFamily="34" charset="0"/>
              </a:rPr>
              <a:t> </a:t>
            </a:r>
            <a:r>
              <a:rPr lang="it-IT" sz="1200" dirty="0" smtClean="0">
                <a:latin typeface="Trebuchet MS" panose="020B0603020202020204" pitchFamily="34" charset="0"/>
              </a:rPr>
              <a:t>adapta </a:t>
            </a:r>
            <a:r>
              <a:rPr lang="it-IT" sz="1200" dirty="0">
                <a:latin typeface="Trebuchet MS" panose="020B0603020202020204" pitchFamily="34" charset="0"/>
              </a:rPr>
              <a:t>la cerintele si tendintele economiei, </a:t>
            </a:r>
            <a:endParaRPr lang="ro-RO" sz="1200" dirty="0" smtClean="0">
              <a:latin typeface="Trebuchet MS" panose="020B0603020202020204" pitchFamily="34" charset="0"/>
            </a:endParaRPr>
          </a:p>
          <a:p>
            <a:pPr>
              <a:buFontTx/>
              <a:buChar char="-"/>
            </a:pPr>
            <a:r>
              <a:rPr lang="it-IT" sz="1200" dirty="0" smtClean="0">
                <a:latin typeface="Trebuchet MS" panose="020B0603020202020204" pitchFamily="34" charset="0"/>
              </a:rPr>
              <a:t>schimbarea </a:t>
            </a:r>
            <a:r>
              <a:rPr lang="it-IT" sz="1200" dirty="0">
                <a:latin typeface="Trebuchet MS" panose="020B0603020202020204" pitchFamily="34" charset="0"/>
              </a:rPr>
              <a:t>de atitudini si comportamente datorate proiectului se vor reflecta in </a:t>
            </a:r>
            <a:r>
              <a:rPr lang="it-IT" sz="1200" dirty="0" smtClean="0">
                <a:latin typeface="Trebuchet MS" panose="020B0603020202020204" pitchFamily="34" charset="0"/>
              </a:rPr>
              <a:t>influente</a:t>
            </a:r>
            <a:r>
              <a:rPr lang="ro-RO" sz="1200" dirty="0" smtClean="0">
                <a:latin typeface="Trebuchet MS" panose="020B0603020202020204" pitchFamily="34" charset="0"/>
              </a:rPr>
              <a:t> </a:t>
            </a:r>
            <a:r>
              <a:rPr lang="it-IT" sz="1200" dirty="0" smtClean="0">
                <a:latin typeface="Trebuchet MS" panose="020B0603020202020204" pitchFamily="34" charset="0"/>
              </a:rPr>
              <a:t>pozitive </a:t>
            </a:r>
            <a:r>
              <a:rPr lang="it-IT" sz="1200" dirty="0">
                <a:latin typeface="Trebuchet MS" panose="020B0603020202020204" pitchFamily="34" charset="0"/>
              </a:rPr>
              <a:t>asupra familiei si prietenilor, in special din perspectiva ocuparii pe piata muncii, a atitudinii orientate spre dezvoltare durabila </a:t>
            </a:r>
            <a:r>
              <a:rPr lang="it-IT" sz="1200" dirty="0" smtClean="0">
                <a:latin typeface="Trebuchet MS" panose="020B0603020202020204" pitchFamily="34" charset="0"/>
              </a:rPr>
              <a:t>si</a:t>
            </a:r>
            <a:r>
              <a:rPr lang="ro-RO" sz="1200" dirty="0" smtClean="0">
                <a:latin typeface="Trebuchet MS" panose="020B0603020202020204" pitchFamily="34" charset="0"/>
              </a:rPr>
              <a:t> </a:t>
            </a:r>
            <a:r>
              <a:rPr lang="en-US" sz="1200" dirty="0" err="1" smtClean="0">
                <a:latin typeface="Trebuchet MS" panose="020B0603020202020204" pitchFamily="34" charset="0"/>
              </a:rPr>
              <a:t>egalitate</a:t>
            </a:r>
            <a:r>
              <a:rPr lang="en-US" sz="1200" dirty="0" smtClean="0">
                <a:latin typeface="Trebuchet MS" panose="020B0603020202020204" pitchFamily="34" charset="0"/>
              </a:rPr>
              <a:t> de</a:t>
            </a:r>
            <a:r>
              <a:rPr lang="ro-RO" sz="1200" dirty="0" smtClean="0">
                <a:latin typeface="Trebuchet MS" panose="020B0603020202020204" pitchFamily="34" charset="0"/>
              </a:rPr>
              <a:t> sanse,</a:t>
            </a:r>
          </a:p>
          <a:p>
            <a:pPr marL="0" indent="0">
              <a:buNone/>
            </a:pPr>
            <a:r>
              <a:rPr lang="en-US" sz="1200" dirty="0">
                <a:latin typeface="Trebuchet MS" panose="020B0603020202020204" pitchFamily="34" charset="0"/>
              </a:rPr>
              <a:t>Din </a:t>
            </a:r>
            <a:r>
              <a:rPr lang="en-US" sz="1200" dirty="0" err="1">
                <a:latin typeface="Trebuchet MS" panose="020B0603020202020204" pitchFamily="34" charset="0"/>
              </a:rPr>
              <a:t>punct</a:t>
            </a:r>
            <a:r>
              <a:rPr lang="en-US" sz="1200" dirty="0">
                <a:latin typeface="Trebuchet MS" panose="020B0603020202020204" pitchFamily="34" charset="0"/>
              </a:rPr>
              <a:t> de </a:t>
            </a:r>
            <a:r>
              <a:rPr lang="en-US" sz="1200" dirty="0" err="1">
                <a:latin typeface="Trebuchet MS" panose="020B0603020202020204" pitchFamily="34" charset="0"/>
              </a:rPr>
              <a:t>vedere</a:t>
            </a:r>
            <a:r>
              <a:rPr lang="en-US" sz="1200" dirty="0">
                <a:latin typeface="Trebuchet MS" panose="020B0603020202020204" pitchFamily="34" charset="0"/>
              </a:rPr>
              <a:t> institutional, </a:t>
            </a:r>
            <a:r>
              <a:rPr lang="en-US" sz="1200" dirty="0" err="1">
                <a:latin typeface="Trebuchet MS" panose="020B0603020202020204" pitchFamily="34" charset="0"/>
              </a:rPr>
              <a:t>dupa</a:t>
            </a:r>
            <a:r>
              <a:rPr lang="en-US" sz="1200" dirty="0">
                <a:latin typeface="Trebuchet MS" panose="020B0603020202020204" pitchFamily="34" charset="0"/>
              </a:rPr>
              <a:t> </a:t>
            </a:r>
            <a:r>
              <a:rPr lang="en-US" sz="1200" dirty="0" err="1">
                <a:latin typeface="Trebuchet MS" panose="020B0603020202020204" pitchFamily="34" charset="0"/>
              </a:rPr>
              <a:t>finalizarea</a:t>
            </a:r>
            <a:r>
              <a:rPr lang="en-US" sz="1200" dirty="0">
                <a:latin typeface="Trebuchet MS" panose="020B0603020202020204" pitchFamily="34" charset="0"/>
              </a:rPr>
              <a:t> </a:t>
            </a:r>
            <a:r>
              <a:rPr lang="en-US" sz="1200" dirty="0" err="1">
                <a:latin typeface="Trebuchet MS" panose="020B0603020202020204" pitchFamily="34" charset="0"/>
              </a:rPr>
              <a:t>implementarii</a:t>
            </a:r>
            <a:r>
              <a:rPr lang="en-US" sz="1200" dirty="0">
                <a:latin typeface="Trebuchet MS" panose="020B0603020202020204" pitchFamily="34" charset="0"/>
              </a:rPr>
              <a:t> </a:t>
            </a:r>
            <a:r>
              <a:rPr lang="en-US" sz="1200" dirty="0" err="1">
                <a:latin typeface="Trebuchet MS" panose="020B0603020202020204" pitchFamily="34" charset="0"/>
              </a:rPr>
              <a:t>proiectului</a:t>
            </a:r>
            <a:r>
              <a:rPr lang="en-US" sz="1200" dirty="0">
                <a:latin typeface="Trebuchet MS" panose="020B0603020202020204" pitchFamily="34" charset="0"/>
              </a:rPr>
              <a:t>, </a:t>
            </a:r>
            <a:r>
              <a:rPr lang="en-US" sz="1200" dirty="0" err="1">
                <a:latin typeface="Trebuchet MS" panose="020B0603020202020204" pitchFamily="34" charset="0"/>
              </a:rPr>
              <a:t>fiecare</a:t>
            </a:r>
            <a:r>
              <a:rPr lang="en-US" sz="1200" dirty="0">
                <a:latin typeface="Trebuchet MS" panose="020B0603020202020204" pitchFamily="34" charset="0"/>
              </a:rPr>
              <a:t> </a:t>
            </a:r>
            <a:r>
              <a:rPr lang="en-US" sz="1200" dirty="0" err="1">
                <a:latin typeface="Trebuchet MS" panose="020B0603020202020204" pitchFamily="34" charset="0"/>
              </a:rPr>
              <a:t>organizatie</a:t>
            </a:r>
            <a:r>
              <a:rPr lang="en-US" sz="1200" dirty="0">
                <a:latin typeface="Trebuchet MS" panose="020B0603020202020204" pitchFamily="34" charset="0"/>
              </a:rPr>
              <a:t> </a:t>
            </a:r>
            <a:r>
              <a:rPr lang="en-US" sz="1200" dirty="0" err="1">
                <a:latin typeface="Trebuchet MS" panose="020B0603020202020204" pitchFamily="34" charset="0"/>
              </a:rPr>
              <a:t>va</a:t>
            </a:r>
            <a:r>
              <a:rPr lang="en-US" sz="1200" dirty="0">
                <a:latin typeface="Trebuchet MS" panose="020B0603020202020204" pitchFamily="34" charset="0"/>
              </a:rPr>
              <a:t> </a:t>
            </a:r>
            <a:r>
              <a:rPr lang="en-US" sz="1200" dirty="0" err="1">
                <a:latin typeface="Trebuchet MS" panose="020B0603020202020204" pitchFamily="34" charset="0"/>
              </a:rPr>
              <a:t>beneficia</a:t>
            </a:r>
            <a:r>
              <a:rPr lang="en-US" sz="1200" dirty="0">
                <a:latin typeface="Trebuchet MS" panose="020B0603020202020204" pitchFamily="34" charset="0"/>
              </a:rPr>
              <a:t> de know how-</a:t>
            </a:r>
            <a:r>
              <a:rPr lang="en-US" sz="1200" dirty="0" err="1">
                <a:latin typeface="Trebuchet MS" panose="020B0603020202020204" pitchFamily="34" charset="0"/>
              </a:rPr>
              <a:t>ul</a:t>
            </a:r>
            <a:r>
              <a:rPr lang="en-US" sz="1200" dirty="0">
                <a:latin typeface="Trebuchet MS" panose="020B0603020202020204" pitchFamily="34" charset="0"/>
              </a:rPr>
              <a:t> </a:t>
            </a:r>
            <a:r>
              <a:rPr lang="en-US" sz="1200" dirty="0" err="1">
                <a:latin typeface="Trebuchet MS" panose="020B0603020202020204" pitchFamily="34" charset="0"/>
              </a:rPr>
              <a:t>acumulat</a:t>
            </a:r>
            <a:r>
              <a:rPr lang="en-US" sz="1200" dirty="0">
                <a:latin typeface="Trebuchet MS" panose="020B0603020202020204" pitchFamily="34" charset="0"/>
              </a:rPr>
              <a:t> </a:t>
            </a:r>
            <a:r>
              <a:rPr lang="en-US" sz="1200" dirty="0" smtClean="0">
                <a:latin typeface="Trebuchet MS" panose="020B0603020202020204" pitchFamily="34" charset="0"/>
              </a:rPr>
              <a:t>in</a:t>
            </a:r>
            <a:r>
              <a:rPr lang="ro-RO" sz="1200" dirty="0" smtClean="0">
                <a:latin typeface="Trebuchet MS" panose="020B0603020202020204" pitchFamily="34" charset="0"/>
              </a:rPr>
              <a:t> </a:t>
            </a:r>
            <a:r>
              <a:rPr lang="en-US" sz="1200" dirty="0" err="1" smtClean="0">
                <a:latin typeface="Trebuchet MS" panose="020B0603020202020204" pitchFamily="34" charset="0"/>
              </a:rPr>
              <a:t>cadrul</a:t>
            </a:r>
            <a:r>
              <a:rPr lang="en-US" sz="1200" dirty="0" smtClean="0">
                <a:latin typeface="Trebuchet MS" panose="020B0603020202020204" pitchFamily="34" charset="0"/>
              </a:rPr>
              <a:t> </a:t>
            </a:r>
            <a:r>
              <a:rPr lang="en-US" sz="1200" dirty="0" err="1" smtClean="0">
                <a:latin typeface="Trebuchet MS" panose="020B0603020202020204" pitchFamily="34" charset="0"/>
              </a:rPr>
              <a:t>proiectului</a:t>
            </a:r>
            <a:r>
              <a:rPr lang="en-US" sz="1200" dirty="0" smtClean="0">
                <a:latin typeface="Trebuchet MS" panose="020B0603020202020204" pitchFamily="34" charset="0"/>
              </a:rPr>
              <a:t>.</a:t>
            </a:r>
            <a:r>
              <a:rPr lang="ro-RO" sz="1200" dirty="0" smtClean="0">
                <a:latin typeface="Trebuchet MS" panose="020B0603020202020204" pitchFamily="34" charset="0"/>
              </a:rPr>
              <a:t> R</a:t>
            </a:r>
            <a:r>
              <a:rPr lang="en-US" sz="1200" dirty="0" err="1" smtClean="0">
                <a:latin typeface="Trebuchet MS" panose="020B0603020202020204" pitchFamily="34" charset="0"/>
              </a:rPr>
              <a:t>ezultatele</a:t>
            </a:r>
            <a:r>
              <a:rPr lang="en-US" sz="1200" dirty="0" smtClean="0">
                <a:latin typeface="Trebuchet MS" panose="020B0603020202020204" pitchFamily="34" charset="0"/>
              </a:rPr>
              <a:t> </a:t>
            </a:r>
            <a:r>
              <a:rPr lang="en-US" sz="1200" dirty="0" err="1">
                <a:latin typeface="Trebuchet MS" panose="020B0603020202020204" pitchFamily="34" charset="0"/>
              </a:rPr>
              <a:t>vor</a:t>
            </a:r>
            <a:r>
              <a:rPr lang="en-US" sz="1200" dirty="0">
                <a:latin typeface="Trebuchet MS" panose="020B0603020202020204" pitchFamily="34" charset="0"/>
              </a:rPr>
              <a:t> fi </a:t>
            </a:r>
            <a:r>
              <a:rPr lang="en-US" sz="1200" dirty="0" err="1">
                <a:latin typeface="Trebuchet MS" panose="020B0603020202020204" pitchFamily="34" charset="0"/>
              </a:rPr>
              <a:t>transferate</a:t>
            </a:r>
            <a:r>
              <a:rPr lang="en-US" sz="1200" dirty="0">
                <a:latin typeface="Trebuchet MS" panose="020B0603020202020204" pitchFamily="34" charset="0"/>
              </a:rPr>
              <a:t> </a:t>
            </a:r>
            <a:r>
              <a:rPr lang="en-US" sz="1200" dirty="0" err="1">
                <a:latin typeface="Trebuchet MS" panose="020B0603020202020204" pitchFamily="34" charset="0"/>
              </a:rPr>
              <a:t>catre</a:t>
            </a:r>
            <a:r>
              <a:rPr lang="en-US" sz="1200" dirty="0">
                <a:latin typeface="Trebuchet MS" panose="020B0603020202020204" pitchFamily="34" charset="0"/>
              </a:rPr>
              <a:t> </a:t>
            </a:r>
            <a:r>
              <a:rPr lang="en-US" sz="1200" dirty="0" err="1">
                <a:latin typeface="Trebuchet MS" panose="020B0603020202020204" pitchFamily="34" charset="0"/>
              </a:rPr>
              <a:t>membrii</a:t>
            </a:r>
            <a:r>
              <a:rPr lang="en-US" sz="1200" dirty="0">
                <a:latin typeface="Trebuchet MS" panose="020B0603020202020204" pitchFamily="34" charset="0"/>
              </a:rPr>
              <a:t> </a:t>
            </a:r>
            <a:r>
              <a:rPr lang="en-US" sz="1200" dirty="0" err="1">
                <a:latin typeface="Trebuchet MS" panose="020B0603020202020204" pitchFamily="34" charset="0"/>
              </a:rPr>
              <a:t>organizatiilor</a:t>
            </a:r>
            <a:r>
              <a:rPr lang="en-US" sz="1200" dirty="0">
                <a:latin typeface="Trebuchet MS" panose="020B0603020202020204" pitchFamily="34" charset="0"/>
              </a:rPr>
              <a:t> </a:t>
            </a:r>
            <a:r>
              <a:rPr lang="en-US" sz="1200" dirty="0" err="1">
                <a:latin typeface="Trebuchet MS" panose="020B0603020202020204" pitchFamily="34" charset="0"/>
              </a:rPr>
              <a:t>facand</a:t>
            </a:r>
            <a:r>
              <a:rPr lang="en-US" sz="1200" dirty="0">
                <a:latin typeface="Trebuchet MS" panose="020B0603020202020204" pitchFamily="34" charset="0"/>
              </a:rPr>
              <a:t> ca </a:t>
            </a:r>
            <a:r>
              <a:rPr lang="en-US" sz="1200" dirty="0" err="1">
                <a:latin typeface="Trebuchet MS" panose="020B0603020202020204" pitchFamily="34" charset="0"/>
              </a:rPr>
              <a:t>aceste</a:t>
            </a:r>
            <a:r>
              <a:rPr lang="en-US" sz="1200" dirty="0">
                <a:latin typeface="Trebuchet MS" panose="020B0603020202020204" pitchFamily="34" charset="0"/>
              </a:rPr>
              <a:t> </a:t>
            </a:r>
            <a:r>
              <a:rPr lang="en-US" sz="1200" dirty="0" err="1">
                <a:latin typeface="Trebuchet MS" panose="020B0603020202020204" pitchFamily="34" charset="0"/>
              </a:rPr>
              <a:t>entitati</a:t>
            </a:r>
            <a:r>
              <a:rPr lang="en-US" sz="1200" dirty="0">
                <a:latin typeface="Trebuchet MS" panose="020B0603020202020204" pitchFamily="34" charset="0"/>
              </a:rPr>
              <a:t> </a:t>
            </a:r>
            <a:r>
              <a:rPr lang="en-US" sz="1200" dirty="0" err="1">
                <a:latin typeface="Trebuchet MS" panose="020B0603020202020204" pitchFamily="34" charset="0"/>
              </a:rPr>
              <a:t>sa</a:t>
            </a:r>
            <a:r>
              <a:rPr lang="en-US" sz="1200" dirty="0">
                <a:latin typeface="Trebuchet MS" panose="020B0603020202020204" pitchFamily="34" charset="0"/>
              </a:rPr>
              <a:t> </a:t>
            </a:r>
            <a:r>
              <a:rPr lang="en-US" sz="1200" dirty="0" err="1">
                <a:latin typeface="Trebuchet MS" panose="020B0603020202020204" pitchFamily="34" charset="0"/>
              </a:rPr>
              <a:t>devina</a:t>
            </a:r>
            <a:r>
              <a:rPr lang="en-US" sz="1200" dirty="0">
                <a:latin typeface="Trebuchet MS" panose="020B0603020202020204" pitchFamily="34" charset="0"/>
              </a:rPr>
              <a:t> </a:t>
            </a:r>
            <a:r>
              <a:rPr lang="en-US" sz="1200" dirty="0" err="1" smtClean="0">
                <a:latin typeface="Trebuchet MS" panose="020B0603020202020204" pitchFamily="34" charset="0"/>
              </a:rPr>
              <a:t>mai</a:t>
            </a:r>
            <a:r>
              <a:rPr lang="ro-RO" sz="1200" dirty="0" smtClean="0">
                <a:latin typeface="Trebuchet MS" panose="020B0603020202020204" pitchFamily="34" charset="0"/>
              </a:rPr>
              <a:t> </a:t>
            </a:r>
            <a:r>
              <a:rPr lang="it-IT" sz="1200" dirty="0" smtClean="0">
                <a:latin typeface="Trebuchet MS" panose="020B0603020202020204" pitchFamily="34" charset="0"/>
              </a:rPr>
              <a:t>puternice </a:t>
            </a:r>
            <a:r>
              <a:rPr lang="it-IT" sz="1200" dirty="0">
                <a:latin typeface="Trebuchet MS" panose="020B0603020202020204" pitchFamily="34" charset="0"/>
              </a:rPr>
              <a:t>si mai calificate pentru noi abordari integrate ale problemelor cu care se confrunta societatea</a:t>
            </a:r>
            <a:r>
              <a:rPr lang="it-IT" sz="1200" dirty="0" smtClean="0">
                <a:latin typeface="Trebuchet MS" panose="020B0603020202020204" pitchFamily="34" charset="0"/>
              </a:rPr>
              <a:t>.</a:t>
            </a:r>
            <a:endParaRPr lang="ro-RO" sz="1200" dirty="0">
              <a:latin typeface="Trebuchet MS" panose="020B0603020202020204" pitchFamily="34" charset="0"/>
            </a:endParaRPr>
          </a:p>
        </p:txBody>
      </p:sp>
      <p:pic>
        <p:nvPicPr>
          <p:cNvPr id="5" name="Picture 4" descr="Header A4 Portrait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2383" y="384313"/>
            <a:ext cx="7182678" cy="715616"/>
          </a:xfrm>
          <a:prstGeom prst="rect">
            <a:avLst/>
          </a:prstGeom>
        </p:spPr>
      </p:pic>
      <p:pic>
        <p:nvPicPr>
          <p:cNvPr id="6" name="Picture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5022" y="5405187"/>
            <a:ext cx="401955" cy="59055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603747" y="6112860"/>
            <a:ext cx="701198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  <a:tabLst>
                <a:tab pos="2971800" algn="ctr"/>
                <a:tab pos="5943600" algn="r"/>
              </a:tabLst>
            </a:pPr>
            <a:r>
              <a:rPr lang="ro-RO" sz="800" dirty="0"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3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  <a:tabLst>
                <a:tab pos="2971800" algn="ctr"/>
                <a:tab pos="5943600" algn="r"/>
              </a:tabLst>
            </a:pPr>
            <a:r>
              <a:rPr lang="ro-RO" sz="800" b="1" dirty="0">
                <a:solidFill>
                  <a:srgbClr val="003399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Asigurarea performanței și managementului calității în Municipiul Ploiești - Cod SMIS 120801</a:t>
            </a:r>
            <a:endParaRPr lang="en-US" sz="3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  <a:tabLst>
                <a:tab pos="2971800" algn="ctr"/>
                <a:tab pos="5943600" algn="r"/>
              </a:tabLst>
            </a:pPr>
            <a:r>
              <a:rPr lang="ro-RO" sz="800" b="1" dirty="0">
                <a:solidFill>
                  <a:srgbClr val="003399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      Competența face diferența! Proiect selectat în cadrul Programului Operațional Capacitate Administrativă cofinanțat de Uniunea Europeană, </a:t>
            </a:r>
            <a:r>
              <a:rPr lang="ro-RO" sz="800" b="1" dirty="0" smtClean="0">
                <a:solidFill>
                  <a:srgbClr val="003399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800" b="1" dirty="0">
                <a:solidFill>
                  <a:srgbClr val="003399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din Fondul Social European</a:t>
            </a:r>
            <a:endParaRPr lang="en-US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2533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948545" y="1825625"/>
            <a:ext cx="3616038" cy="2097982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ro-RO" sz="1800" dirty="0" smtClean="0">
                <a:latin typeface="Trebuchet MS" panose="020B0603020202020204" pitchFamily="34" charset="0"/>
              </a:rPr>
              <a:t>Va multumesc,</a:t>
            </a:r>
            <a:endParaRPr lang="en-US" sz="1800" dirty="0" smtClean="0">
              <a:latin typeface="Trebuchet MS" panose="020B0603020202020204" pitchFamily="34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endParaRPr lang="ro-RO" sz="1800" dirty="0" smtClean="0">
              <a:latin typeface="Trebuchet MS" panose="020B0603020202020204" pitchFamily="34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ro-RO" sz="1800" dirty="0" smtClean="0">
                <a:latin typeface="Trebuchet MS" panose="020B0603020202020204" pitchFamily="34" charset="0"/>
              </a:rPr>
              <a:t>Milena Perpelea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ro-RO" sz="1800" dirty="0" smtClean="0">
                <a:latin typeface="Trebuchet MS" panose="020B0603020202020204" pitchFamily="34" charset="0"/>
              </a:rPr>
              <a:t>Manager proiect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ro-RO" sz="1800" dirty="0" smtClean="0">
                <a:latin typeface="Trebuchet MS" panose="020B0603020202020204" pitchFamily="34" charset="0"/>
              </a:rPr>
              <a:t>Email</a:t>
            </a:r>
            <a:r>
              <a:rPr lang="en-US" sz="1800" dirty="0" smtClean="0">
                <a:latin typeface="Trebuchet MS" panose="020B0603020202020204" pitchFamily="34" charset="0"/>
              </a:rPr>
              <a:t>: al21@ploiesti.ro</a:t>
            </a:r>
            <a:endParaRPr lang="en-US" sz="1800" dirty="0">
              <a:latin typeface="Trebuchet MS" panose="020B0603020202020204" pitchFamily="34" charset="0"/>
            </a:endParaRPr>
          </a:p>
        </p:txBody>
      </p:sp>
      <p:pic>
        <p:nvPicPr>
          <p:cNvPr id="5" name="Picture 4" descr="Header A4 Portrait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2383" y="384313"/>
            <a:ext cx="7182678" cy="715616"/>
          </a:xfrm>
          <a:prstGeom prst="rect">
            <a:avLst/>
          </a:prstGeom>
        </p:spPr>
      </p:pic>
      <p:pic>
        <p:nvPicPr>
          <p:cNvPr id="6" name="Picture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5022" y="5405187"/>
            <a:ext cx="401955" cy="59055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603747" y="6112860"/>
            <a:ext cx="701198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  <a:tabLst>
                <a:tab pos="2971800" algn="ctr"/>
                <a:tab pos="5943600" algn="r"/>
              </a:tabLst>
            </a:pPr>
            <a:r>
              <a:rPr lang="ro-RO" sz="800" dirty="0"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3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  <a:tabLst>
                <a:tab pos="2971800" algn="ctr"/>
                <a:tab pos="5943600" algn="r"/>
              </a:tabLst>
            </a:pPr>
            <a:r>
              <a:rPr lang="ro-RO" sz="800" b="1" dirty="0">
                <a:solidFill>
                  <a:srgbClr val="003399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Asigurarea performanței și managementului calității în Municipiul Ploiești - Cod SMIS 120801</a:t>
            </a:r>
            <a:endParaRPr lang="en-US" sz="3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  <a:tabLst>
                <a:tab pos="2971800" algn="ctr"/>
                <a:tab pos="5943600" algn="r"/>
              </a:tabLst>
            </a:pPr>
            <a:r>
              <a:rPr lang="ro-RO" sz="800" b="1" dirty="0">
                <a:solidFill>
                  <a:srgbClr val="003399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      Competența face diferența! Proiect selectat în cadrul Programului Operațional Capacitate Administrativă cofinanțat de Uniunea Europeană, </a:t>
            </a:r>
            <a:r>
              <a:rPr lang="ro-RO" sz="800" b="1" dirty="0" smtClean="0">
                <a:solidFill>
                  <a:srgbClr val="003399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800" b="1" dirty="0">
                <a:solidFill>
                  <a:srgbClr val="003399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din Fondul Social European</a:t>
            </a:r>
            <a:endParaRPr lang="en-US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7387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97527" y="1369726"/>
            <a:ext cx="9385070" cy="672016"/>
          </a:xfrm>
        </p:spPr>
        <p:txBody>
          <a:bodyPr>
            <a:noAutofit/>
          </a:bodyPr>
          <a:lstStyle/>
          <a:p>
            <a:pPr algn="ctr"/>
            <a:r>
              <a:rPr lang="ro-RO" sz="2800" b="1" dirty="0" smtClean="0">
                <a:latin typeface="Trebuchet MS" panose="020B0603020202020204" pitchFamily="34" charset="0"/>
              </a:rPr>
              <a:t>Scopul si obiectivele proiectului</a:t>
            </a:r>
            <a:endParaRPr lang="en-US" sz="2800" b="1" dirty="0">
              <a:latin typeface="Trebuchet MS" panose="020B0603020202020204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838200" y="2041742"/>
            <a:ext cx="10515600" cy="4135221"/>
          </a:xfrm>
        </p:spPr>
        <p:txBody>
          <a:bodyPr>
            <a:normAutofit/>
          </a:bodyPr>
          <a:lstStyle/>
          <a:p>
            <a:endParaRPr lang="it-IT" sz="1600" dirty="0" smtClean="0">
              <a:latin typeface="Trebuchet MS" panose="020B0603020202020204" pitchFamily="34" charset="0"/>
            </a:endParaRPr>
          </a:p>
          <a:p>
            <a:pPr marL="0" indent="0">
              <a:buNone/>
            </a:pPr>
            <a:r>
              <a:rPr lang="ro-RO" sz="1800" b="1" dirty="0">
                <a:latin typeface="Trebuchet MS" panose="020B0603020202020204" pitchFamily="34" charset="0"/>
              </a:rPr>
              <a:t>Obiectivul </a:t>
            </a:r>
            <a:r>
              <a:rPr lang="ro-RO" sz="1800" b="1" dirty="0" smtClean="0">
                <a:latin typeface="Trebuchet MS" panose="020B0603020202020204" pitchFamily="34" charset="0"/>
              </a:rPr>
              <a:t>general</a:t>
            </a:r>
            <a:r>
              <a:rPr lang="en-US" sz="1800" dirty="0" smtClean="0">
                <a:latin typeface="Trebuchet MS" panose="020B0603020202020204" pitchFamily="34" charset="0"/>
              </a:rPr>
              <a:t>: </a:t>
            </a:r>
            <a:r>
              <a:rPr lang="ro-RO" sz="1800" dirty="0" smtClean="0">
                <a:latin typeface="Trebuchet MS" panose="020B0603020202020204" pitchFamily="34" charset="0"/>
              </a:rPr>
              <a:t>introducerea/extinderea </a:t>
            </a:r>
            <a:r>
              <a:rPr lang="ro-RO" sz="1800" dirty="0">
                <a:latin typeface="Trebuchet MS" panose="020B0603020202020204" pitchFamily="34" charset="0"/>
              </a:rPr>
              <a:t>de sisteme, instrumente si procese de managementul calitatii si performantei, precum ISO 9001:2015 si CAF (Cadrul comun de autoevaluare a modului de functionare a institutiilor publice), la nivelul Municipiului Ploiesti, a serviciilor descentralizate si subordonate. </a:t>
            </a:r>
            <a:endParaRPr lang="en-US" sz="1800" dirty="0" smtClean="0">
              <a:latin typeface="Trebuchet MS" panose="020B0603020202020204" pitchFamily="34" charset="0"/>
            </a:endParaRPr>
          </a:p>
          <a:p>
            <a:pPr marL="0" indent="0">
              <a:buNone/>
            </a:pPr>
            <a:r>
              <a:rPr lang="en-US" sz="1800" b="1" dirty="0" err="1">
                <a:latin typeface="Trebuchet MS" panose="020B0603020202020204" pitchFamily="34" charset="0"/>
              </a:rPr>
              <a:t>Durata</a:t>
            </a:r>
            <a:r>
              <a:rPr lang="en-US" sz="1800" b="1" dirty="0">
                <a:latin typeface="Trebuchet MS" panose="020B0603020202020204" pitchFamily="34" charset="0"/>
              </a:rPr>
              <a:t> </a:t>
            </a:r>
            <a:r>
              <a:rPr lang="en-US" sz="1800" b="1" dirty="0" err="1">
                <a:latin typeface="Trebuchet MS" panose="020B0603020202020204" pitchFamily="34" charset="0"/>
              </a:rPr>
              <a:t>proiectului</a:t>
            </a:r>
            <a:r>
              <a:rPr lang="en-US" sz="1800" dirty="0">
                <a:latin typeface="Trebuchet MS" panose="020B0603020202020204" pitchFamily="34" charset="0"/>
              </a:rPr>
              <a:t>: </a:t>
            </a:r>
            <a:r>
              <a:rPr lang="ro-RO" sz="1800" dirty="0">
                <a:latin typeface="Trebuchet MS" panose="020B0603020202020204" pitchFamily="34" charset="0"/>
              </a:rPr>
              <a:t>16 de luni, in intervalul 7 martie 2018 – 6 iulie </a:t>
            </a:r>
            <a:r>
              <a:rPr lang="ro-RO" sz="1800" dirty="0" smtClean="0">
                <a:latin typeface="Trebuchet MS" panose="020B0603020202020204" pitchFamily="34" charset="0"/>
              </a:rPr>
              <a:t>2019</a:t>
            </a:r>
            <a:endParaRPr lang="en-US" sz="1800" dirty="0">
              <a:latin typeface="Trebuchet MS" panose="020B0603020202020204" pitchFamily="34" charset="0"/>
            </a:endParaRPr>
          </a:p>
          <a:p>
            <a:pPr marL="0" indent="0">
              <a:buNone/>
            </a:pPr>
            <a:r>
              <a:rPr lang="ro-RO" sz="1800" b="1" dirty="0" smtClean="0">
                <a:latin typeface="Trebuchet MS" panose="020B0603020202020204" pitchFamily="34" charset="0"/>
              </a:rPr>
              <a:t>Pregatirea </a:t>
            </a:r>
            <a:r>
              <a:rPr lang="ro-RO" sz="1800" b="1" dirty="0">
                <a:latin typeface="Trebuchet MS" panose="020B0603020202020204" pitchFamily="34" charset="0"/>
              </a:rPr>
              <a:t>corespunzatoare </a:t>
            </a:r>
            <a:r>
              <a:rPr lang="ro-RO" sz="1800" dirty="0">
                <a:latin typeface="Trebuchet MS" panose="020B0603020202020204" pitchFamily="34" charset="0"/>
              </a:rPr>
              <a:t>a grupului tinta va sprjini activitatile de dezvoltare si de sustinere a unui management performant, prin dezvoltarea practicilor de management si prin consolidarea unei capacitati sustinute de formare pentru administratia publica din Municipiul Ploiesti</a:t>
            </a:r>
            <a:r>
              <a:rPr lang="ro-RO" sz="1800" dirty="0" smtClean="0">
                <a:latin typeface="Trebuchet MS" panose="020B0603020202020204" pitchFamily="34" charset="0"/>
              </a:rPr>
              <a:t>.</a:t>
            </a:r>
            <a:endParaRPr lang="en-US" sz="1800" dirty="0" smtClean="0">
              <a:latin typeface="Trebuchet MS" panose="020B0603020202020204" pitchFamily="34" charset="0"/>
            </a:endParaRPr>
          </a:p>
          <a:p>
            <a:pPr marL="0" indent="0">
              <a:buNone/>
            </a:pPr>
            <a:r>
              <a:rPr lang="it-IT" sz="1800" dirty="0">
                <a:latin typeface="Trebuchet MS" panose="020B0603020202020204" pitchFamily="34" charset="0"/>
              </a:rPr>
              <a:t>Dezvoltarea resurselor umane reprezinta unul dintre elementele fundamentale ale cresterii accesului la servicii accesibile, durabile si </a:t>
            </a:r>
            <a:r>
              <a:rPr lang="it-IT" sz="1800" dirty="0" smtClean="0">
                <a:latin typeface="Trebuchet MS" panose="020B0603020202020204" pitchFamily="34" charset="0"/>
              </a:rPr>
              <a:t>de inalta </a:t>
            </a:r>
            <a:r>
              <a:rPr lang="it-IT" sz="1800" dirty="0">
                <a:latin typeface="Trebuchet MS" panose="020B0603020202020204" pitchFamily="34" charset="0"/>
              </a:rPr>
              <a:t>calitate si de asemenea reprezinta pilonul incluziunii </a:t>
            </a:r>
            <a:r>
              <a:rPr lang="it-IT" sz="1800" dirty="0" smtClean="0">
                <a:latin typeface="Trebuchet MS" panose="020B0603020202020204" pitchFamily="34" charset="0"/>
              </a:rPr>
              <a:t>sociale.</a:t>
            </a:r>
            <a:endParaRPr lang="en-US" sz="1800" dirty="0">
              <a:latin typeface="Trebuchet MS" panose="020B0603020202020204" pitchFamily="34" charset="0"/>
            </a:endParaRPr>
          </a:p>
          <a:p>
            <a:pPr marL="0" indent="0">
              <a:buNone/>
            </a:pPr>
            <a:endParaRPr lang="en-US" sz="1600" dirty="0">
              <a:latin typeface="Trebuchet MS" panose="020B0603020202020204" pitchFamily="34" charset="0"/>
            </a:endParaRPr>
          </a:p>
        </p:txBody>
      </p:sp>
      <p:pic>
        <p:nvPicPr>
          <p:cNvPr id="5" name="Picture 4" descr="Header A4 Portrait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2383" y="384313"/>
            <a:ext cx="7182678" cy="868290"/>
          </a:xfrm>
          <a:prstGeom prst="rect">
            <a:avLst/>
          </a:prstGeom>
        </p:spPr>
      </p:pic>
      <p:pic>
        <p:nvPicPr>
          <p:cNvPr id="6" name="Picture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5022" y="5405187"/>
            <a:ext cx="401955" cy="59055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603747" y="6112860"/>
            <a:ext cx="701198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  <a:tabLst>
                <a:tab pos="2971800" algn="ctr"/>
                <a:tab pos="5943600" algn="r"/>
              </a:tabLst>
            </a:pPr>
            <a:r>
              <a:rPr lang="ro-RO" sz="800" dirty="0"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3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  <a:tabLst>
                <a:tab pos="2971800" algn="ctr"/>
                <a:tab pos="5943600" algn="r"/>
              </a:tabLst>
            </a:pPr>
            <a:r>
              <a:rPr lang="ro-RO" sz="800" b="1" dirty="0">
                <a:solidFill>
                  <a:srgbClr val="003399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Asigurarea performanței și managementului calității în Municipiul Ploiești - Cod SMIS 120801</a:t>
            </a:r>
            <a:endParaRPr lang="en-US" sz="3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  <a:tabLst>
                <a:tab pos="2971800" algn="ctr"/>
                <a:tab pos="5943600" algn="r"/>
              </a:tabLst>
            </a:pPr>
            <a:r>
              <a:rPr lang="ro-RO" sz="800" b="1" dirty="0">
                <a:solidFill>
                  <a:srgbClr val="003399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      Competența face diferența! Proiect selectat în cadrul Programului Operațional Capacitate Administrativă cofinanțat de Uniunea Europeană, </a:t>
            </a:r>
            <a:r>
              <a:rPr lang="ro-RO" sz="800" b="1" dirty="0" smtClean="0">
                <a:solidFill>
                  <a:srgbClr val="003399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800" b="1" dirty="0">
                <a:solidFill>
                  <a:srgbClr val="003399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din Fondul Social European</a:t>
            </a:r>
            <a:endParaRPr lang="en-US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6148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332383" y="1352811"/>
            <a:ext cx="6944622" cy="739036"/>
          </a:xfrm>
        </p:spPr>
        <p:txBody>
          <a:bodyPr>
            <a:normAutofit/>
          </a:bodyPr>
          <a:lstStyle/>
          <a:p>
            <a:pPr algn="ctr"/>
            <a:r>
              <a:rPr lang="ro-RO" sz="2800" b="1" dirty="0">
                <a:latin typeface="Trebuchet MS" panose="020B0603020202020204" pitchFamily="34" charset="0"/>
              </a:rPr>
              <a:t>Obiectivele specifice</a:t>
            </a:r>
            <a:r>
              <a:rPr lang="ro-RO" sz="2800" dirty="0">
                <a:latin typeface="Trebuchet MS" panose="020B0603020202020204" pitchFamily="34" charset="0"/>
              </a:rPr>
              <a:t> </a:t>
            </a:r>
            <a:endParaRPr lang="en-US" sz="2800" dirty="0">
              <a:latin typeface="Trebuchet MS" panose="020B0603020202020204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838200" y="2492679"/>
            <a:ext cx="10515600" cy="291250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o-RO" sz="2400" b="1" dirty="0" smtClean="0">
                <a:latin typeface="Trebuchet MS" panose="020B0603020202020204" pitchFamily="34" charset="0"/>
              </a:rPr>
              <a:t> </a:t>
            </a:r>
            <a:r>
              <a:rPr lang="ro-RO" sz="2400" b="1" dirty="0">
                <a:latin typeface="Trebuchet MS" panose="020B0603020202020204" pitchFamily="34" charset="0"/>
              </a:rPr>
              <a:t>OS 1:</a:t>
            </a:r>
            <a:r>
              <a:rPr lang="ro-RO" sz="2400" dirty="0">
                <a:latin typeface="Trebuchet MS" panose="020B0603020202020204" pitchFamily="34" charset="0"/>
              </a:rPr>
              <a:t> Extinderea sistemului de management al calitatii ISO 9001:2015 la nivelul Municipiului Ploiesti, serviciilor descentralizate si subordonate.</a:t>
            </a:r>
            <a:endParaRPr lang="en-US" sz="2400" dirty="0">
              <a:latin typeface="Trebuchet MS" panose="020B0603020202020204" pitchFamily="34" charset="0"/>
            </a:endParaRPr>
          </a:p>
          <a:p>
            <a:pPr marL="0" indent="0">
              <a:buNone/>
            </a:pPr>
            <a:r>
              <a:rPr lang="ro-RO" sz="2400" b="1" dirty="0" smtClean="0">
                <a:latin typeface="Trebuchet MS" panose="020B0603020202020204" pitchFamily="34" charset="0"/>
              </a:rPr>
              <a:t> </a:t>
            </a:r>
            <a:r>
              <a:rPr lang="ro-RO" sz="2400" b="1" dirty="0">
                <a:latin typeface="Trebuchet MS" panose="020B0603020202020204" pitchFamily="34" charset="0"/>
              </a:rPr>
              <a:t>OS 2:</a:t>
            </a:r>
            <a:r>
              <a:rPr lang="ro-RO" sz="2400" dirty="0">
                <a:latin typeface="Trebuchet MS" panose="020B0603020202020204" pitchFamily="34" charset="0"/>
              </a:rPr>
              <a:t> Introducerea si implementarea unui sistem de management al calitatii si performantei CAF la nivelul Municipiului Ploiesti</a:t>
            </a:r>
            <a:r>
              <a:rPr lang="ro-RO" sz="2400" dirty="0" smtClean="0">
                <a:latin typeface="Trebuchet MS" panose="020B0603020202020204" pitchFamily="34" charset="0"/>
              </a:rPr>
              <a:t>,</a:t>
            </a:r>
            <a:r>
              <a:rPr lang="en-US" sz="2400" dirty="0" smtClean="0">
                <a:latin typeface="Trebuchet MS" panose="020B0603020202020204" pitchFamily="34" charset="0"/>
              </a:rPr>
              <a:t> </a:t>
            </a:r>
            <a:r>
              <a:rPr lang="ro-RO" sz="2400" dirty="0" smtClean="0">
                <a:latin typeface="Trebuchet MS" panose="020B0603020202020204" pitchFamily="34" charset="0"/>
              </a:rPr>
              <a:t>serviciilor </a:t>
            </a:r>
            <a:r>
              <a:rPr lang="ro-RO" sz="2400" dirty="0">
                <a:latin typeface="Trebuchet MS" panose="020B0603020202020204" pitchFamily="34" charset="0"/>
              </a:rPr>
              <a:t>descentralizate si subordonate.</a:t>
            </a:r>
            <a:endParaRPr lang="en-US" sz="2400" dirty="0">
              <a:latin typeface="Trebuchet MS" panose="020B0603020202020204" pitchFamily="34" charset="0"/>
            </a:endParaRPr>
          </a:p>
          <a:p>
            <a:pPr marL="0" indent="0">
              <a:buNone/>
            </a:pPr>
            <a:r>
              <a:rPr lang="ro-RO" sz="2400" b="1" dirty="0" smtClean="0">
                <a:latin typeface="Trebuchet MS" panose="020B0603020202020204" pitchFamily="34" charset="0"/>
              </a:rPr>
              <a:t>OS </a:t>
            </a:r>
            <a:r>
              <a:rPr lang="ro-RO" sz="2400" b="1" dirty="0">
                <a:latin typeface="Trebuchet MS" panose="020B0603020202020204" pitchFamily="34" charset="0"/>
              </a:rPr>
              <a:t>3:</a:t>
            </a:r>
            <a:r>
              <a:rPr lang="ro-RO" sz="2400" dirty="0">
                <a:latin typeface="Trebuchet MS" panose="020B0603020202020204" pitchFamily="34" charset="0"/>
              </a:rPr>
              <a:t> Dezvoltarea abilitatilor si cunostintelor a 50 de persoane din personalul Municipiului Ploiesti, serviciilor descentralizate si subordonate, pentru asigurarea managementului calitatii si performantei la nivel local. </a:t>
            </a:r>
            <a:endParaRPr lang="en-US" sz="2400" dirty="0">
              <a:latin typeface="Trebuchet MS" panose="020B0603020202020204" pitchFamily="34" charset="0"/>
            </a:endParaRPr>
          </a:p>
          <a:p>
            <a:endParaRPr lang="en-US" dirty="0"/>
          </a:p>
        </p:txBody>
      </p:sp>
      <p:pic>
        <p:nvPicPr>
          <p:cNvPr id="5" name="Picture 4" descr="Header A4 Portrait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2383" y="384313"/>
            <a:ext cx="7182678" cy="715616"/>
          </a:xfrm>
          <a:prstGeom prst="rect">
            <a:avLst/>
          </a:prstGeom>
        </p:spPr>
      </p:pic>
      <p:pic>
        <p:nvPicPr>
          <p:cNvPr id="6" name="Picture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5022" y="5405187"/>
            <a:ext cx="401955" cy="59055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603747" y="6112860"/>
            <a:ext cx="701198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  <a:tabLst>
                <a:tab pos="2971800" algn="ctr"/>
                <a:tab pos="5943600" algn="r"/>
              </a:tabLst>
            </a:pPr>
            <a:r>
              <a:rPr lang="ro-RO" sz="800" dirty="0"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3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  <a:tabLst>
                <a:tab pos="2971800" algn="ctr"/>
                <a:tab pos="5943600" algn="r"/>
              </a:tabLst>
            </a:pPr>
            <a:r>
              <a:rPr lang="ro-RO" sz="800" b="1" dirty="0">
                <a:solidFill>
                  <a:srgbClr val="003399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Asigurarea performanței și managementului calității în Municipiul Ploiești - Cod SMIS 120801</a:t>
            </a:r>
            <a:endParaRPr lang="en-US" sz="3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  <a:tabLst>
                <a:tab pos="2971800" algn="ctr"/>
                <a:tab pos="5943600" algn="r"/>
              </a:tabLst>
            </a:pPr>
            <a:r>
              <a:rPr lang="ro-RO" sz="800" b="1" dirty="0">
                <a:solidFill>
                  <a:srgbClr val="003399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      Competența face diferența! Proiect selectat în cadrul Programului Operațional Capacitate Administrativă cofinanțat de Uniunea Europeană, </a:t>
            </a:r>
            <a:r>
              <a:rPr lang="ro-RO" sz="800" b="1" dirty="0" smtClean="0">
                <a:solidFill>
                  <a:srgbClr val="003399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800" b="1" dirty="0">
                <a:solidFill>
                  <a:srgbClr val="003399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din Fondul Social European</a:t>
            </a:r>
            <a:endParaRPr lang="en-US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2868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086494" y="1402916"/>
            <a:ext cx="6882939" cy="839244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 err="1">
                <a:latin typeface="Trebuchet MS" panose="020B0603020202020204" pitchFamily="34" charset="0"/>
              </a:rPr>
              <a:t>Cadrul</a:t>
            </a:r>
            <a:r>
              <a:rPr lang="en-US" sz="2800" b="1" dirty="0">
                <a:latin typeface="Trebuchet MS" panose="020B0603020202020204" pitchFamily="34" charset="0"/>
              </a:rPr>
              <a:t> </a:t>
            </a:r>
            <a:r>
              <a:rPr lang="en-US" sz="2800" b="1" dirty="0" err="1">
                <a:latin typeface="Trebuchet MS" panose="020B0603020202020204" pitchFamily="34" charset="0"/>
              </a:rPr>
              <a:t>comun</a:t>
            </a:r>
            <a:r>
              <a:rPr lang="en-US" sz="2800" b="1" dirty="0">
                <a:latin typeface="Trebuchet MS" panose="020B0603020202020204" pitchFamily="34" charset="0"/>
              </a:rPr>
              <a:t> de </a:t>
            </a:r>
            <a:r>
              <a:rPr lang="en-US" sz="2800" b="1" dirty="0" err="1">
                <a:latin typeface="Trebuchet MS" panose="020B0603020202020204" pitchFamily="34" charset="0"/>
              </a:rPr>
              <a:t>autoevaluare</a:t>
            </a:r>
            <a:r>
              <a:rPr lang="en-US" sz="2800" b="1" dirty="0">
                <a:latin typeface="Trebuchet MS" panose="020B0603020202020204" pitchFamily="34" charset="0"/>
              </a:rPr>
              <a:t> (CAF) 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838200" y="2855934"/>
            <a:ext cx="10515600" cy="1982074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>
                <a:latin typeface="Trebuchet MS" panose="020B0603020202020204" pitchFamily="34" charset="0"/>
              </a:rPr>
              <a:t> </a:t>
            </a:r>
            <a:r>
              <a:rPr lang="en-US" sz="1800" dirty="0" smtClean="0">
                <a:latin typeface="Trebuchet MS" panose="020B0603020202020204" pitchFamily="34" charset="0"/>
              </a:rPr>
              <a:t> </a:t>
            </a:r>
            <a:r>
              <a:rPr lang="en-US" sz="1800" dirty="0" err="1" smtClean="0">
                <a:latin typeface="Trebuchet MS" panose="020B0603020202020204" pitchFamily="34" charset="0"/>
              </a:rPr>
              <a:t>Cadrul</a:t>
            </a:r>
            <a:r>
              <a:rPr lang="en-US" sz="1800" dirty="0" smtClean="0">
                <a:latin typeface="Trebuchet MS" panose="020B0603020202020204" pitchFamily="34" charset="0"/>
              </a:rPr>
              <a:t> </a:t>
            </a:r>
            <a:r>
              <a:rPr lang="en-US" sz="1800" dirty="0" err="1">
                <a:latin typeface="Trebuchet MS" panose="020B0603020202020204" pitchFamily="34" charset="0"/>
              </a:rPr>
              <a:t>comun</a:t>
            </a:r>
            <a:r>
              <a:rPr lang="en-US" sz="1800" dirty="0">
                <a:latin typeface="Trebuchet MS" panose="020B0603020202020204" pitchFamily="34" charset="0"/>
              </a:rPr>
              <a:t> de </a:t>
            </a:r>
            <a:r>
              <a:rPr lang="en-US" sz="1800" dirty="0" err="1">
                <a:latin typeface="Trebuchet MS" panose="020B0603020202020204" pitchFamily="34" charset="0"/>
              </a:rPr>
              <a:t>autoevaluare</a:t>
            </a:r>
            <a:r>
              <a:rPr lang="en-US" sz="1800" dirty="0">
                <a:latin typeface="Trebuchet MS" panose="020B0603020202020204" pitchFamily="34" charset="0"/>
              </a:rPr>
              <a:t> (CAF) </a:t>
            </a:r>
            <a:r>
              <a:rPr lang="en-US" sz="1800" dirty="0" err="1" smtClean="0">
                <a:latin typeface="Trebuchet MS" panose="020B0603020202020204" pitchFamily="34" charset="0"/>
              </a:rPr>
              <a:t>reprezinta</a:t>
            </a:r>
            <a:r>
              <a:rPr lang="en-US" sz="1800" dirty="0" smtClean="0">
                <a:latin typeface="Trebuchet MS" panose="020B0603020202020204" pitchFamily="34" charset="0"/>
              </a:rPr>
              <a:t> </a:t>
            </a:r>
            <a:r>
              <a:rPr lang="en-US" sz="1800" dirty="0">
                <a:latin typeface="Trebuchet MS" panose="020B0603020202020204" pitchFamily="34" charset="0"/>
              </a:rPr>
              <a:t>un instrument de management al </a:t>
            </a:r>
            <a:r>
              <a:rPr lang="en-US" sz="1800" dirty="0" err="1">
                <a:latin typeface="Trebuchet MS" panose="020B0603020202020204" pitchFamily="34" charset="0"/>
              </a:rPr>
              <a:t>calității</a:t>
            </a:r>
            <a:r>
              <a:rPr lang="en-US" sz="1800" dirty="0">
                <a:latin typeface="Trebuchet MS" panose="020B0603020202020204" pitchFamily="34" charset="0"/>
              </a:rPr>
              <a:t> </a:t>
            </a:r>
            <a:r>
              <a:rPr lang="en-US" sz="1800" dirty="0" err="1">
                <a:latin typeface="Trebuchet MS" panose="020B0603020202020204" pitchFamily="34" charset="0"/>
              </a:rPr>
              <a:t>totale</a:t>
            </a:r>
            <a:r>
              <a:rPr lang="en-US" sz="1800" dirty="0">
                <a:latin typeface="Trebuchet MS" panose="020B0603020202020204" pitchFamily="34" charset="0"/>
              </a:rPr>
              <a:t> (TQM) </a:t>
            </a:r>
            <a:r>
              <a:rPr lang="en-US" sz="1800" dirty="0" err="1">
                <a:latin typeface="Trebuchet MS" panose="020B0603020202020204" pitchFamily="34" charset="0"/>
              </a:rPr>
              <a:t>dezvoltat</a:t>
            </a:r>
            <a:r>
              <a:rPr lang="en-US" sz="1800" dirty="0">
                <a:latin typeface="Trebuchet MS" panose="020B0603020202020204" pitchFamily="34" charset="0"/>
              </a:rPr>
              <a:t> de </a:t>
            </a:r>
            <a:r>
              <a:rPr lang="en-US" sz="1800" dirty="0" err="1">
                <a:latin typeface="Trebuchet MS" panose="020B0603020202020204" pitchFamily="34" charset="0"/>
              </a:rPr>
              <a:t>sectorul</a:t>
            </a:r>
            <a:r>
              <a:rPr lang="en-US" sz="1800" dirty="0">
                <a:latin typeface="Trebuchet MS" panose="020B0603020202020204" pitchFamily="34" charset="0"/>
              </a:rPr>
              <a:t> </a:t>
            </a:r>
            <a:r>
              <a:rPr lang="en-US" sz="1800" dirty="0" smtClean="0">
                <a:latin typeface="Trebuchet MS" panose="020B0603020202020204" pitchFamily="34" charset="0"/>
              </a:rPr>
              <a:t>public, </a:t>
            </a:r>
            <a:r>
              <a:rPr lang="en-US" sz="1800" dirty="0" err="1">
                <a:latin typeface="Trebuchet MS" panose="020B0603020202020204" pitchFamily="34" charset="0"/>
              </a:rPr>
              <a:t>inspirat</a:t>
            </a:r>
            <a:r>
              <a:rPr lang="en-US" sz="1800" dirty="0">
                <a:latin typeface="Trebuchet MS" panose="020B0603020202020204" pitchFamily="34" charset="0"/>
              </a:rPr>
              <a:t> de </a:t>
            </a:r>
            <a:r>
              <a:rPr lang="en-US" sz="1800" dirty="0" err="1">
                <a:latin typeface="Trebuchet MS" panose="020B0603020202020204" pitchFamily="34" charset="0"/>
              </a:rPr>
              <a:t>Modelul</a:t>
            </a:r>
            <a:r>
              <a:rPr lang="en-US" sz="1800" dirty="0">
                <a:latin typeface="Trebuchet MS" panose="020B0603020202020204" pitchFamily="34" charset="0"/>
              </a:rPr>
              <a:t> de </a:t>
            </a:r>
            <a:r>
              <a:rPr lang="en-US" sz="1800" dirty="0" err="1">
                <a:latin typeface="Trebuchet MS" panose="020B0603020202020204" pitchFamily="34" charset="0"/>
              </a:rPr>
              <a:t>Excelență</a:t>
            </a:r>
            <a:r>
              <a:rPr lang="en-US" sz="1800" dirty="0">
                <a:latin typeface="Trebuchet MS" panose="020B0603020202020204" pitchFamily="34" charset="0"/>
              </a:rPr>
              <a:t> al </a:t>
            </a:r>
            <a:r>
              <a:rPr lang="en-US" sz="1800" dirty="0" err="1">
                <a:latin typeface="Trebuchet MS" panose="020B0603020202020204" pitchFamily="34" charset="0"/>
              </a:rPr>
              <a:t>Fundației</a:t>
            </a:r>
            <a:r>
              <a:rPr lang="en-US" sz="1800" dirty="0">
                <a:latin typeface="Trebuchet MS" panose="020B0603020202020204" pitchFamily="34" charset="0"/>
              </a:rPr>
              <a:t> </a:t>
            </a:r>
            <a:r>
              <a:rPr lang="en-US" sz="1800" dirty="0" err="1">
                <a:latin typeface="Trebuchet MS" panose="020B0603020202020204" pitchFamily="34" charset="0"/>
              </a:rPr>
              <a:t>Europene</a:t>
            </a:r>
            <a:r>
              <a:rPr lang="en-US" sz="1800" dirty="0">
                <a:latin typeface="Trebuchet MS" panose="020B0603020202020204" pitchFamily="34" charset="0"/>
              </a:rPr>
              <a:t> </a:t>
            </a:r>
            <a:r>
              <a:rPr lang="en-US" sz="1800" dirty="0" err="1">
                <a:latin typeface="Trebuchet MS" panose="020B0603020202020204" pitchFamily="34" charset="0"/>
              </a:rPr>
              <a:t>pentru</a:t>
            </a:r>
            <a:r>
              <a:rPr lang="en-US" sz="1800" dirty="0">
                <a:latin typeface="Trebuchet MS" panose="020B0603020202020204" pitchFamily="34" charset="0"/>
              </a:rPr>
              <a:t> </a:t>
            </a:r>
            <a:r>
              <a:rPr lang="en-US" sz="1800" dirty="0" err="1">
                <a:latin typeface="Trebuchet MS" panose="020B0603020202020204" pitchFamily="34" charset="0"/>
              </a:rPr>
              <a:t>Managementul</a:t>
            </a:r>
            <a:r>
              <a:rPr lang="en-US" sz="1800" dirty="0">
                <a:latin typeface="Trebuchet MS" panose="020B0603020202020204" pitchFamily="34" charset="0"/>
              </a:rPr>
              <a:t> </a:t>
            </a:r>
            <a:r>
              <a:rPr lang="en-US" sz="1800" dirty="0" err="1">
                <a:latin typeface="Trebuchet MS" panose="020B0603020202020204" pitchFamily="34" charset="0"/>
              </a:rPr>
              <a:t>Calității</a:t>
            </a:r>
            <a:r>
              <a:rPr lang="en-US" sz="1800" dirty="0">
                <a:latin typeface="Trebuchet MS" panose="020B0603020202020204" pitchFamily="34" charset="0"/>
              </a:rPr>
              <a:t> (EFQM). </a:t>
            </a:r>
            <a:endParaRPr lang="en-US" sz="1800" dirty="0" smtClean="0">
              <a:latin typeface="Trebuchet MS" panose="020B0603020202020204" pitchFamily="34" charset="0"/>
            </a:endParaRPr>
          </a:p>
          <a:p>
            <a:pPr marL="0" indent="0">
              <a:buNone/>
            </a:pPr>
            <a:r>
              <a:rPr lang="en-US" sz="1800" dirty="0">
                <a:latin typeface="Trebuchet MS" panose="020B0603020202020204" pitchFamily="34" charset="0"/>
              </a:rPr>
              <a:t> </a:t>
            </a:r>
            <a:r>
              <a:rPr lang="en-US" sz="1800" dirty="0" smtClean="0">
                <a:latin typeface="Trebuchet MS" panose="020B0603020202020204" pitchFamily="34" charset="0"/>
              </a:rPr>
              <a:t>  </a:t>
            </a:r>
            <a:r>
              <a:rPr lang="en-US" sz="1800" dirty="0" err="1" smtClean="0">
                <a:latin typeface="Trebuchet MS" panose="020B0603020202020204" pitchFamily="34" charset="0"/>
              </a:rPr>
              <a:t>Acesta</a:t>
            </a:r>
            <a:r>
              <a:rPr lang="en-US" sz="1800" dirty="0" smtClean="0">
                <a:latin typeface="Trebuchet MS" panose="020B0603020202020204" pitchFamily="34" charset="0"/>
              </a:rPr>
              <a:t> </a:t>
            </a:r>
            <a:r>
              <a:rPr lang="en-US" sz="1800" dirty="0">
                <a:latin typeface="Trebuchet MS" panose="020B0603020202020204" pitchFamily="34" charset="0"/>
              </a:rPr>
              <a:t>se </a:t>
            </a:r>
            <a:r>
              <a:rPr lang="en-US" sz="1800" dirty="0" err="1">
                <a:latin typeface="Trebuchet MS" panose="020B0603020202020204" pitchFamily="34" charset="0"/>
              </a:rPr>
              <a:t>bazează</a:t>
            </a:r>
            <a:r>
              <a:rPr lang="en-US" sz="1800" dirty="0">
                <a:latin typeface="Trebuchet MS" panose="020B0603020202020204" pitchFamily="34" charset="0"/>
              </a:rPr>
              <a:t> </a:t>
            </a:r>
            <a:r>
              <a:rPr lang="en-US" sz="1800" dirty="0" err="1">
                <a:latin typeface="Trebuchet MS" panose="020B0603020202020204" pitchFamily="34" charset="0"/>
              </a:rPr>
              <a:t>pe</a:t>
            </a:r>
            <a:r>
              <a:rPr lang="en-US" sz="1800" dirty="0">
                <a:latin typeface="Trebuchet MS" panose="020B0603020202020204" pitchFamily="34" charset="0"/>
              </a:rPr>
              <a:t> </a:t>
            </a:r>
            <a:r>
              <a:rPr lang="en-US" sz="1800" dirty="0" err="1">
                <a:latin typeface="Trebuchet MS" panose="020B0603020202020204" pitchFamily="34" charset="0"/>
              </a:rPr>
              <a:t>premisa</a:t>
            </a:r>
            <a:r>
              <a:rPr lang="en-US" sz="1800" dirty="0">
                <a:latin typeface="Trebuchet MS" panose="020B0603020202020204" pitchFamily="34" charset="0"/>
              </a:rPr>
              <a:t> </a:t>
            </a:r>
            <a:r>
              <a:rPr lang="en-US" sz="1800" dirty="0" err="1">
                <a:latin typeface="Trebuchet MS" panose="020B0603020202020204" pitchFamily="34" charset="0"/>
              </a:rPr>
              <a:t>că</a:t>
            </a:r>
            <a:r>
              <a:rPr lang="en-US" sz="1800" dirty="0">
                <a:latin typeface="Trebuchet MS" panose="020B0603020202020204" pitchFamily="34" charset="0"/>
              </a:rPr>
              <a:t> </a:t>
            </a:r>
            <a:r>
              <a:rPr lang="en-US" sz="1800" dirty="0" err="1">
                <a:latin typeface="Trebuchet MS" panose="020B0603020202020204" pitchFamily="34" charset="0"/>
              </a:rPr>
              <a:t>rezultatele</a:t>
            </a:r>
            <a:r>
              <a:rPr lang="en-US" sz="1800" dirty="0">
                <a:latin typeface="Trebuchet MS" panose="020B0603020202020204" pitchFamily="34" charset="0"/>
              </a:rPr>
              <a:t> </a:t>
            </a:r>
            <a:r>
              <a:rPr lang="en-US" sz="1800" dirty="0" err="1">
                <a:latin typeface="Trebuchet MS" panose="020B0603020202020204" pitchFamily="34" charset="0"/>
              </a:rPr>
              <a:t>excelente</a:t>
            </a:r>
            <a:r>
              <a:rPr lang="en-US" sz="1800" dirty="0">
                <a:latin typeface="Trebuchet MS" panose="020B0603020202020204" pitchFamily="34" charset="0"/>
              </a:rPr>
              <a:t> </a:t>
            </a:r>
            <a:r>
              <a:rPr lang="en-US" sz="1800" dirty="0" err="1">
                <a:latin typeface="Trebuchet MS" panose="020B0603020202020204" pitchFamily="34" charset="0"/>
              </a:rPr>
              <a:t>referitoare</a:t>
            </a:r>
            <a:r>
              <a:rPr lang="en-US" sz="1800" dirty="0">
                <a:latin typeface="Trebuchet MS" panose="020B0603020202020204" pitchFamily="34" charset="0"/>
              </a:rPr>
              <a:t> la </a:t>
            </a:r>
            <a:r>
              <a:rPr lang="en-US" sz="1800" dirty="0" err="1">
                <a:latin typeface="Trebuchet MS" panose="020B0603020202020204" pitchFamily="34" charset="0"/>
              </a:rPr>
              <a:t>performanța</a:t>
            </a:r>
            <a:r>
              <a:rPr lang="en-US" sz="1800" dirty="0">
                <a:latin typeface="Trebuchet MS" panose="020B0603020202020204" pitchFamily="34" charset="0"/>
              </a:rPr>
              <a:t> </a:t>
            </a:r>
            <a:r>
              <a:rPr lang="en-US" sz="1800" dirty="0" err="1">
                <a:latin typeface="Trebuchet MS" panose="020B0603020202020204" pitchFamily="34" charset="0"/>
              </a:rPr>
              <a:t>organizațională</a:t>
            </a:r>
            <a:r>
              <a:rPr lang="en-US" sz="1800" dirty="0">
                <a:latin typeface="Trebuchet MS" panose="020B0603020202020204" pitchFamily="34" charset="0"/>
              </a:rPr>
              <a:t>,   </a:t>
            </a:r>
            <a:r>
              <a:rPr lang="en-US" sz="1800" dirty="0" err="1">
                <a:latin typeface="Trebuchet MS" panose="020B0603020202020204" pitchFamily="34" charset="0"/>
              </a:rPr>
              <a:t>sunt</a:t>
            </a:r>
            <a:r>
              <a:rPr lang="en-US" sz="1800" dirty="0">
                <a:latin typeface="Trebuchet MS" panose="020B0603020202020204" pitchFamily="34" charset="0"/>
              </a:rPr>
              <a:t> </a:t>
            </a:r>
            <a:r>
              <a:rPr lang="en-US" sz="1800" dirty="0" err="1">
                <a:latin typeface="Trebuchet MS" panose="020B0603020202020204" pitchFamily="34" charset="0"/>
              </a:rPr>
              <a:t>realizate</a:t>
            </a:r>
            <a:r>
              <a:rPr lang="en-US" sz="1800" dirty="0">
                <a:latin typeface="Trebuchet MS" panose="020B0603020202020204" pitchFamily="34" charset="0"/>
              </a:rPr>
              <a:t> </a:t>
            </a:r>
            <a:r>
              <a:rPr lang="en-US" sz="1800" dirty="0" err="1">
                <a:latin typeface="Trebuchet MS" panose="020B0603020202020204" pitchFamily="34" charset="0"/>
              </a:rPr>
              <a:t>prin</a:t>
            </a:r>
            <a:r>
              <a:rPr lang="en-US" sz="1800" dirty="0">
                <a:latin typeface="Trebuchet MS" panose="020B0603020202020204" pitchFamily="34" charset="0"/>
              </a:rPr>
              <a:t> </a:t>
            </a:r>
            <a:r>
              <a:rPr lang="en-US" sz="1800" dirty="0" err="1">
                <a:latin typeface="Trebuchet MS" panose="020B0603020202020204" pitchFamily="34" charset="0"/>
              </a:rPr>
              <a:t>intermediul</a:t>
            </a:r>
            <a:r>
              <a:rPr lang="en-US" sz="1800" dirty="0">
                <a:latin typeface="Trebuchet MS" panose="020B0603020202020204" pitchFamily="34" charset="0"/>
              </a:rPr>
              <a:t> </a:t>
            </a:r>
            <a:r>
              <a:rPr lang="en-US" sz="1800" dirty="0" err="1">
                <a:latin typeface="Trebuchet MS" panose="020B0603020202020204" pitchFamily="34" charset="0"/>
              </a:rPr>
              <a:t>leadershipului</a:t>
            </a:r>
            <a:r>
              <a:rPr lang="en-US" sz="1800" dirty="0">
                <a:latin typeface="Trebuchet MS" panose="020B0603020202020204" pitchFamily="34" charset="0"/>
              </a:rPr>
              <a:t> care conduce </a:t>
            </a:r>
            <a:r>
              <a:rPr lang="en-US" sz="1800" dirty="0" err="1">
                <a:latin typeface="Trebuchet MS" panose="020B0603020202020204" pitchFamily="34" charset="0"/>
              </a:rPr>
              <a:t>strategia</a:t>
            </a:r>
            <a:r>
              <a:rPr lang="en-US" sz="1800" dirty="0">
                <a:latin typeface="Trebuchet MS" panose="020B0603020202020204" pitchFamily="34" charset="0"/>
              </a:rPr>
              <a:t> </a:t>
            </a:r>
            <a:r>
              <a:rPr lang="en-US" sz="1800" dirty="0" err="1">
                <a:latin typeface="Trebuchet MS" panose="020B0603020202020204" pitchFamily="34" charset="0"/>
              </a:rPr>
              <a:t>și</a:t>
            </a:r>
            <a:r>
              <a:rPr lang="en-US" sz="1800" dirty="0">
                <a:latin typeface="Trebuchet MS" panose="020B0603020202020204" pitchFamily="34" charset="0"/>
              </a:rPr>
              <a:t> </a:t>
            </a:r>
            <a:r>
              <a:rPr lang="en-US" sz="1800" dirty="0" err="1">
                <a:latin typeface="Trebuchet MS" panose="020B0603020202020204" pitchFamily="34" charset="0"/>
              </a:rPr>
              <a:t>planificarea</a:t>
            </a:r>
            <a:r>
              <a:rPr lang="en-US" sz="1800" dirty="0">
                <a:latin typeface="Trebuchet MS" panose="020B0603020202020204" pitchFamily="34" charset="0"/>
              </a:rPr>
              <a:t>, </a:t>
            </a:r>
            <a:r>
              <a:rPr lang="en-US" sz="1800" dirty="0" err="1">
                <a:latin typeface="Trebuchet MS" panose="020B0603020202020204" pitchFamily="34" charset="0"/>
              </a:rPr>
              <a:t>personalul</a:t>
            </a:r>
            <a:r>
              <a:rPr lang="en-US" sz="1800" dirty="0">
                <a:latin typeface="Trebuchet MS" panose="020B0603020202020204" pitchFamily="34" charset="0"/>
              </a:rPr>
              <a:t>, </a:t>
            </a:r>
            <a:r>
              <a:rPr lang="en-US" sz="1800" dirty="0" err="1">
                <a:latin typeface="Trebuchet MS" panose="020B0603020202020204" pitchFamily="34" charset="0"/>
              </a:rPr>
              <a:t>parteneriatele</a:t>
            </a:r>
            <a:r>
              <a:rPr lang="en-US" sz="1800" dirty="0">
                <a:latin typeface="Trebuchet MS" panose="020B0603020202020204" pitchFamily="34" charset="0"/>
              </a:rPr>
              <a:t>, </a:t>
            </a:r>
            <a:r>
              <a:rPr lang="en-US" sz="1800" dirty="0" err="1">
                <a:latin typeface="Trebuchet MS" panose="020B0603020202020204" pitchFamily="34" charset="0"/>
              </a:rPr>
              <a:t>resursele</a:t>
            </a:r>
            <a:r>
              <a:rPr lang="en-US" sz="1800" dirty="0">
                <a:latin typeface="Trebuchet MS" panose="020B0603020202020204" pitchFamily="34" charset="0"/>
              </a:rPr>
              <a:t> </a:t>
            </a:r>
            <a:r>
              <a:rPr lang="en-US" sz="1800" dirty="0" err="1">
                <a:latin typeface="Trebuchet MS" panose="020B0603020202020204" pitchFamily="34" charset="0"/>
              </a:rPr>
              <a:t>și</a:t>
            </a:r>
            <a:r>
              <a:rPr lang="en-US" sz="1800" dirty="0">
                <a:latin typeface="Trebuchet MS" panose="020B0603020202020204" pitchFamily="34" charset="0"/>
              </a:rPr>
              <a:t> </a:t>
            </a:r>
            <a:r>
              <a:rPr lang="en-US" sz="1800" dirty="0" err="1">
                <a:latin typeface="Trebuchet MS" panose="020B0603020202020204" pitchFamily="34" charset="0"/>
              </a:rPr>
              <a:t>procesele</a:t>
            </a:r>
            <a:r>
              <a:rPr lang="en-US" sz="1800" dirty="0">
                <a:latin typeface="Trebuchet MS" panose="020B0603020202020204" pitchFamily="34" charset="0"/>
              </a:rPr>
              <a:t>.</a:t>
            </a:r>
          </a:p>
        </p:txBody>
      </p:sp>
      <p:pic>
        <p:nvPicPr>
          <p:cNvPr id="5" name="Picture 4" descr="Header A4 Portrait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2383" y="365125"/>
            <a:ext cx="7182678" cy="734804"/>
          </a:xfrm>
          <a:prstGeom prst="rect">
            <a:avLst/>
          </a:prstGeom>
        </p:spPr>
      </p:pic>
      <p:pic>
        <p:nvPicPr>
          <p:cNvPr id="6" name="Picture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5022" y="5405187"/>
            <a:ext cx="401955" cy="59055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603747" y="6112860"/>
            <a:ext cx="701198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  <a:tabLst>
                <a:tab pos="2971800" algn="ctr"/>
                <a:tab pos="5943600" algn="r"/>
              </a:tabLst>
            </a:pPr>
            <a:r>
              <a:rPr lang="ro-RO" sz="800" dirty="0"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3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  <a:tabLst>
                <a:tab pos="2971800" algn="ctr"/>
                <a:tab pos="5943600" algn="r"/>
              </a:tabLst>
            </a:pPr>
            <a:r>
              <a:rPr lang="ro-RO" sz="800" b="1" dirty="0">
                <a:solidFill>
                  <a:srgbClr val="003399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Asigurarea performanței și managementului calității în Municipiul Ploiești - Cod SMIS 120801</a:t>
            </a:r>
            <a:endParaRPr lang="en-US" sz="3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  <a:tabLst>
                <a:tab pos="2971800" algn="ctr"/>
                <a:tab pos="5943600" algn="r"/>
              </a:tabLst>
            </a:pPr>
            <a:r>
              <a:rPr lang="ro-RO" sz="800" b="1" dirty="0">
                <a:solidFill>
                  <a:srgbClr val="003399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      Competența face diferența! Proiect selectat în cadrul Programului Operațional Capacitate Administrativă cofinanțat de Uniunea Europeană, </a:t>
            </a:r>
            <a:r>
              <a:rPr lang="ro-RO" sz="800" b="1" dirty="0" smtClean="0">
                <a:solidFill>
                  <a:srgbClr val="003399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800" b="1" dirty="0">
                <a:solidFill>
                  <a:srgbClr val="003399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din Fondul Social European</a:t>
            </a:r>
            <a:endParaRPr lang="en-US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6405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1217052"/>
            <a:ext cx="10515600" cy="574170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 err="1">
                <a:latin typeface="Trebuchet MS" panose="020B0603020202020204" pitchFamily="34" charset="0"/>
              </a:rPr>
              <a:t>Cadrul</a:t>
            </a:r>
            <a:r>
              <a:rPr lang="en-US" sz="2800" b="1" dirty="0">
                <a:latin typeface="Trebuchet MS" panose="020B0603020202020204" pitchFamily="34" charset="0"/>
              </a:rPr>
              <a:t> </a:t>
            </a:r>
            <a:r>
              <a:rPr lang="en-US" sz="2800" b="1" dirty="0" err="1">
                <a:latin typeface="Trebuchet MS" panose="020B0603020202020204" pitchFamily="34" charset="0"/>
              </a:rPr>
              <a:t>comun</a:t>
            </a:r>
            <a:r>
              <a:rPr lang="en-US" sz="2800" b="1" dirty="0">
                <a:latin typeface="Trebuchet MS" panose="020B0603020202020204" pitchFamily="34" charset="0"/>
              </a:rPr>
              <a:t> de </a:t>
            </a:r>
            <a:r>
              <a:rPr lang="en-US" sz="2800" b="1" dirty="0" err="1">
                <a:latin typeface="Trebuchet MS" panose="020B0603020202020204" pitchFamily="34" charset="0"/>
              </a:rPr>
              <a:t>autoevaluare</a:t>
            </a:r>
            <a:r>
              <a:rPr lang="en-US" sz="2800" b="1" dirty="0">
                <a:latin typeface="Trebuchet MS" panose="020B0603020202020204" pitchFamily="34" charset="0"/>
              </a:rPr>
              <a:t> (CAF) 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838200" y="1791222"/>
            <a:ext cx="10515600" cy="438574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>
                <a:latin typeface="Trebuchet MS" panose="020B0603020202020204" pitchFamily="34" charset="0"/>
              </a:rPr>
              <a:t>CAF </a:t>
            </a:r>
            <a:r>
              <a:rPr lang="en-US" sz="1800" dirty="0" err="1">
                <a:latin typeface="Trebuchet MS" panose="020B0603020202020204" pitchFamily="34" charset="0"/>
              </a:rPr>
              <a:t>își</a:t>
            </a:r>
            <a:r>
              <a:rPr lang="en-US" sz="1800" dirty="0">
                <a:latin typeface="Trebuchet MS" panose="020B0603020202020204" pitchFamily="34" charset="0"/>
              </a:rPr>
              <a:t> </a:t>
            </a:r>
            <a:r>
              <a:rPr lang="en-US" sz="1800" dirty="0" err="1">
                <a:latin typeface="Trebuchet MS" panose="020B0603020202020204" pitchFamily="34" charset="0"/>
              </a:rPr>
              <a:t>propune</a:t>
            </a:r>
            <a:r>
              <a:rPr lang="en-US" sz="1800" dirty="0">
                <a:latin typeface="Trebuchet MS" panose="020B0603020202020204" pitchFamily="34" charset="0"/>
              </a:rPr>
              <a:t> </a:t>
            </a:r>
            <a:r>
              <a:rPr lang="en-US" sz="1800" dirty="0" err="1">
                <a:latin typeface="Trebuchet MS" panose="020B0603020202020204" pitchFamily="34" charset="0"/>
              </a:rPr>
              <a:t>să</a:t>
            </a:r>
            <a:r>
              <a:rPr lang="en-US" sz="1800" dirty="0">
                <a:latin typeface="Trebuchet MS" panose="020B0603020202020204" pitchFamily="34" charset="0"/>
              </a:rPr>
              <a:t> fie un </a:t>
            </a:r>
            <a:r>
              <a:rPr lang="en-US" sz="1800" dirty="0" err="1">
                <a:latin typeface="Trebuchet MS" panose="020B0603020202020204" pitchFamily="34" charset="0"/>
              </a:rPr>
              <a:t>catalizator</a:t>
            </a:r>
            <a:r>
              <a:rPr lang="en-US" sz="1800" dirty="0">
                <a:latin typeface="Trebuchet MS" panose="020B0603020202020204" pitchFamily="34" charset="0"/>
              </a:rPr>
              <a:t> </a:t>
            </a:r>
            <a:r>
              <a:rPr lang="en-US" sz="1800" dirty="0" err="1">
                <a:latin typeface="Trebuchet MS" panose="020B0603020202020204" pitchFamily="34" charset="0"/>
              </a:rPr>
              <a:t>pentru</a:t>
            </a:r>
            <a:r>
              <a:rPr lang="en-US" sz="1800" dirty="0">
                <a:latin typeface="Trebuchet MS" panose="020B0603020202020204" pitchFamily="34" charset="0"/>
              </a:rPr>
              <a:t> </a:t>
            </a:r>
            <a:r>
              <a:rPr lang="en-US" sz="1800" dirty="0" err="1">
                <a:latin typeface="Trebuchet MS" panose="020B0603020202020204" pitchFamily="34" charset="0"/>
              </a:rPr>
              <a:t>procesul</a:t>
            </a:r>
            <a:r>
              <a:rPr lang="en-US" sz="1800" dirty="0">
                <a:latin typeface="Trebuchet MS" panose="020B0603020202020204" pitchFamily="34" charset="0"/>
              </a:rPr>
              <a:t> de </a:t>
            </a:r>
            <a:r>
              <a:rPr lang="en-US" sz="1800" dirty="0" err="1">
                <a:latin typeface="Trebuchet MS" panose="020B0603020202020204" pitchFamily="34" charset="0"/>
              </a:rPr>
              <a:t>îmbunătățire</a:t>
            </a:r>
            <a:r>
              <a:rPr lang="en-US" sz="1800" dirty="0">
                <a:latin typeface="Trebuchet MS" panose="020B0603020202020204" pitchFamily="34" charset="0"/>
              </a:rPr>
              <a:t> </a:t>
            </a:r>
            <a:r>
              <a:rPr lang="en-US" sz="1800" dirty="0" err="1">
                <a:latin typeface="Trebuchet MS" panose="020B0603020202020204" pitchFamily="34" charset="0"/>
              </a:rPr>
              <a:t>totală</a:t>
            </a:r>
            <a:r>
              <a:rPr lang="en-US" sz="1800" dirty="0">
                <a:latin typeface="Trebuchet MS" panose="020B0603020202020204" pitchFamily="34" charset="0"/>
              </a:rPr>
              <a:t> </a:t>
            </a:r>
            <a:r>
              <a:rPr lang="en-US" sz="1800" dirty="0" err="1">
                <a:latin typeface="Trebuchet MS" panose="020B0603020202020204" pitchFamily="34" charset="0"/>
              </a:rPr>
              <a:t>în</a:t>
            </a:r>
            <a:r>
              <a:rPr lang="en-US" sz="1800" dirty="0">
                <a:latin typeface="Trebuchet MS" panose="020B0603020202020204" pitchFamily="34" charset="0"/>
              </a:rPr>
              <a:t> </a:t>
            </a:r>
            <a:r>
              <a:rPr lang="en-US" sz="1800" dirty="0" err="1">
                <a:latin typeface="Trebuchet MS" panose="020B0603020202020204" pitchFamily="34" charset="0"/>
              </a:rPr>
              <a:t>cadrul</a:t>
            </a:r>
            <a:r>
              <a:rPr lang="en-US" sz="1800" dirty="0">
                <a:latin typeface="Trebuchet MS" panose="020B0603020202020204" pitchFamily="34" charset="0"/>
              </a:rPr>
              <a:t> </a:t>
            </a:r>
            <a:r>
              <a:rPr lang="en-US" sz="1800" dirty="0" err="1">
                <a:latin typeface="Trebuchet MS" panose="020B0603020202020204" pitchFamily="34" charset="0"/>
              </a:rPr>
              <a:t>organizației</a:t>
            </a:r>
            <a:r>
              <a:rPr lang="en-US" sz="1800" dirty="0">
                <a:latin typeface="Trebuchet MS" panose="020B0603020202020204" pitchFamily="34" charset="0"/>
              </a:rPr>
              <a:t> </a:t>
            </a:r>
            <a:r>
              <a:rPr lang="en-US" sz="1800" dirty="0" err="1">
                <a:latin typeface="Trebuchet MS" panose="020B0603020202020204" pitchFamily="34" charset="0"/>
              </a:rPr>
              <a:t>și</a:t>
            </a:r>
            <a:r>
              <a:rPr lang="en-US" sz="1800" dirty="0">
                <a:latin typeface="Trebuchet MS" panose="020B0603020202020204" pitchFamily="34" charset="0"/>
              </a:rPr>
              <a:t> are </a:t>
            </a:r>
            <a:r>
              <a:rPr lang="en-US" sz="1800" dirty="0" err="1">
                <a:latin typeface="Trebuchet MS" panose="020B0603020202020204" pitchFamily="34" charset="0"/>
              </a:rPr>
              <a:t>cinci</a:t>
            </a:r>
            <a:r>
              <a:rPr lang="en-US" sz="1800" dirty="0">
                <a:latin typeface="Trebuchet MS" panose="020B0603020202020204" pitchFamily="34" charset="0"/>
              </a:rPr>
              <a:t> </a:t>
            </a:r>
            <a:r>
              <a:rPr lang="en-US" sz="1800" dirty="0" err="1">
                <a:latin typeface="Trebuchet MS" panose="020B0603020202020204" pitchFamily="34" charset="0"/>
              </a:rPr>
              <a:t>scopuri</a:t>
            </a:r>
            <a:r>
              <a:rPr lang="en-US" sz="1800" dirty="0">
                <a:latin typeface="Trebuchet MS" panose="020B0603020202020204" pitchFamily="34" charset="0"/>
              </a:rPr>
              <a:t> </a:t>
            </a:r>
            <a:r>
              <a:rPr lang="en-US" sz="1800" dirty="0" err="1">
                <a:latin typeface="Trebuchet MS" panose="020B0603020202020204" pitchFamily="34" charset="0"/>
              </a:rPr>
              <a:t>principale</a:t>
            </a:r>
            <a:r>
              <a:rPr lang="en-US" sz="1800" dirty="0">
                <a:latin typeface="Trebuchet MS" panose="020B0603020202020204" pitchFamily="34" charset="0"/>
              </a:rPr>
              <a:t>: </a:t>
            </a:r>
          </a:p>
          <a:p>
            <a:pPr marL="0" indent="0">
              <a:buNone/>
            </a:pPr>
            <a:r>
              <a:rPr lang="en-US" sz="1800" dirty="0" smtClean="0">
                <a:latin typeface="Trebuchet MS" panose="020B0603020202020204" pitchFamily="34" charset="0"/>
              </a:rPr>
              <a:t>- </a:t>
            </a:r>
            <a:r>
              <a:rPr lang="en-US" sz="1800" dirty="0" err="1" smtClean="0">
                <a:latin typeface="Trebuchet MS" panose="020B0603020202020204" pitchFamily="34" charset="0"/>
              </a:rPr>
              <a:t>să</a:t>
            </a:r>
            <a:r>
              <a:rPr lang="en-US" sz="1800" dirty="0" smtClean="0">
                <a:latin typeface="Trebuchet MS" panose="020B0603020202020204" pitchFamily="34" charset="0"/>
              </a:rPr>
              <a:t> </a:t>
            </a:r>
            <a:r>
              <a:rPr lang="en-US" sz="1800" dirty="0" err="1">
                <a:latin typeface="Trebuchet MS" panose="020B0603020202020204" pitchFamily="34" charset="0"/>
              </a:rPr>
              <a:t>introducă</a:t>
            </a:r>
            <a:r>
              <a:rPr lang="en-US" sz="1800" dirty="0">
                <a:latin typeface="Trebuchet MS" panose="020B0603020202020204" pitchFamily="34" charset="0"/>
              </a:rPr>
              <a:t> </a:t>
            </a:r>
            <a:r>
              <a:rPr lang="en-US" sz="1800" dirty="0" err="1">
                <a:latin typeface="Trebuchet MS" panose="020B0603020202020204" pitchFamily="34" charset="0"/>
              </a:rPr>
              <a:t>administrațiile</a:t>
            </a:r>
            <a:r>
              <a:rPr lang="en-US" sz="1800" dirty="0">
                <a:latin typeface="Trebuchet MS" panose="020B0603020202020204" pitchFamily="34" charset="0"/>
              </a:rPr>
              <a:t> </a:t>
            </a:r>
            <a:r>
              <a:rPr lang="en-US" sz="1800" dirty="0" err="1">
                <a:latin typeface="Trebuchet MS" panose="020B0603020202020204" pitchFamily="34" charset="0"/>
              </a:rPr>
              <a:t>publice</a:t>
            </a:r>
            <a:r>
              <a:rPr lang="en-US" sz="1800" dirty="0">
                <a:latin typeface="Trebuchet MS" panose="020B0603020202020204" pitchFamily="34" charset="0"/>
              </a:rPr>
              <a:t> </a:t>
            </a:r>
            <a:r>
              <a:rPr lang="en-US" sz="1800" dirty="0" err="1">
                <a:latin typeface="Trebuchet MS" panose="020B0603020202020204" pitchFamily="34" charset="0"/>
              </a:rPr>
              <a:t>în</a:t>
            </a:r>
            <a:r>
              <a:rPr lang="en-US" sz="1800" dirty="0">
                <a:latin typeface="Trebuchet MS" panose="020B0603020202020204" pitchFamily="34" charset="0"/>
              </a:rPr>
              <a:t> </a:t>
            </a:r>
            <a:r>
              <a:rPr lang="en-US" sz="1800" dirty="0" err="1">
                <a:latin typeface="Trebuchet MS" panose="020B0603020202020204" pitchFamily="34" charset="0"/>
              </a:rPr>
              <a:t>cultura</a:t>
            </a:r>
            <a:r>
              <a:rPr lang="en-US" sz="1800" dirty="0">
                <a:latin typeface="Trebuchet MS" panose="020B0603020202020204" pitchFamily="34" charset="0"/>
              </a:rPr>
              <a:t> </a:t>
            </a:r>
            <a:r>
              <a:rPr lang="en-US" sz="1800" dirty="0" err="1">
                <a:latin typeface="Trebuchet MS" panose="020B0603020202020204" pitchFamily="34" charset="0"/>
              </a:rPr>
              <a:t>excelenței</a:t>
            </a:r>
            <a:r>
              <a:rPr lang="en-US" sz="1800" dirty="0">
                <a:latin typeface="Trebuchet MS" panose="020B0603020202020204" pitchFamily="34" charset="0"/>
              </a:rPr>
              <a:t> </a:t>
            </a:r>
            <a:r>
              <a:rPr lang="en-US" sz="1800" dirty="0" err="1">
                <a:latin typeface="Trebuchet MS" panose="020B0603020202020204" pitchFamily="34" charset="0"/>
              </a:rPr>
              <a:t>și</a:t>
            </a:r>
            <a:r>
              <a:rPr lang="en-US" sz="1800" dirty="0">
                <a:latin typeface="Trebuchet MS" panose="020B0603020202020204" pitchFamily="34" charset="0"/>
              </a:rPr>
              <a:t> a </a:t>
            </a:r>
            <a:r>
              <a:rPr lang="en-US" sz="1800" dirty="0" err="1">
                <a:latin typeface="Trebuchet MS" panose="020B0603020202020204" pitchFamily="34" charset="0"/>
              </a:rPr>
              <a:t>principiilor</a:t>
            </a:r>
            <a:r>
              <a:rPr lang="en-US" sz="1800" dirty="0">
                <a:latin typeface="Trebuchet MS" panose="020B0603020202020204" pitchFamily="34" charset="0"/>
              </a:rPr>
              <a:t> </a:t>
            </a:r>
            <a:r>
              <a:rPr lang="en-US" sz="1800" dirty="0" smtClean="0">
                <a:latin typeface="Trebuchet MS" panose="020B0603020202020204" pitchFamily="34" charset="0"/>
              </a:rPr>
              <a:t>TQM (</a:t>
            </a:r>
            <a:r>
              <a:rPr lang="en-US" sz="1800" dirty="0">
                <a:latin typeface="Trebuchet MS" panose="020B0603020202020204" pitchFamily="34" charset="0"/>
              </a:rPr>
              <a:t>management al </a:t>
            </a:r>
            <a:r>
              <a:rPr lang="en-US" sz="1800" dirty="0" err="1">
                <a:latin typeface="Trebuchet MS" panose="020B0603020202020204" pitchFamily="34" charset="0"/>
              </a:rPr>
              <a:t>calității</a:t>
            </a:r>
            <a:r>
              <a:rPr lang="en-US" sz="1800" dirty="0">
                <a:latin typeface="Trebuchet MS" panose="020B0603020202020204" pitchFamily="34" charset="0"/>
              </a:rPr>
              <a:t> </a:t>
            </a:r>
            <a:r>
              <a:rPr lang="en-US" sz="1800" dirty="0" err="1" smtClean="0">
                <a:latin typeface="Trebuchet MS" panose="020B0603020202020204" pitchFamily="34" charset="0"/>
              </a:rPr>
              <a:t>totale</a:t>
            </a:r>
            <a:r>
              <a:rPr lang="en-US" sz="1800" dirty="0" smtClean="0">
                <a:latin typeface="Trebuchet MS" panose="020B0603020202020204" pitchFamily="34" charset="0"/>
              </a:rPr>
              <a:t>); </a:t>
            </a:r>
            <a:endParaRPr lang="en-US" sz="1800" dirty="0">
              <a:latin typeface="Trebuchet MS" panose="020B0603020202020204" pitchFamily="34" charset="0"/>
            </a:endParaRPr>
          </a:p>
          <a:p>
            <a:pPr marL="0" indent="0">
              <a:buNone/>
            </a:pPr>
            <a:r>
              <a:rPr lang="en-US" sz="1800" dirty="0" smtClean="0">
                <a:latin typeface="Trebuchet MS" panose="020B0603020202020204" pitchFamily="34" charset="0"/>
              </a:rPr>
              <a:t>- </a:t>
            </a:r>
            <a:r>
              <a:rPr lang="en-US" sz="1800" dirty="0" err="1" smtClean="0">
                <a:latin typeface="Trebuchet MS" panose="020B0603020202020204" pitchFamily="34" charset="0"/>
              </a:rPr>
              <a:t>să</a:t>
            </a:r>
            <a:r>
              <a:rPr lang="en-US" sz="1800" dirty="0" smtClean="0">
                <a:latin typeface="Trebuchet MS" panose="020B0603020202020204" pitchFamily="34" charset="0"/>
              </a:rPr>
              <a:t> </a:t>
            </a:r>
            <a:r>
              <a:rPr lang="en-US" sz="1800" dirty="0">
                <a:latin typeface="Trebuchet MS" panose="020B0603020202020204" pitchFamily="34" charset="0"/>
              </a:rPr>
              <a:t>le </a:t>
            </a:r>
            <a:r>
              <a:rPr lang="en-US" sz="1800" dirty="0" err="1">
                <a:latin typeface="Trebuchet MS" panose="020B0603020202020204" pitchFamily="34" charset="0"/>
              </a:rPr>
              <a:t>îndrume</a:t>
            </a:r>
            <a:r>
              <a:rPr lang="en-US" sz="1800" dirty="0">
                <a:latin typeface="Trebuchet MS" panose="020B0603020202020204" pitchFamily="34" charset="0"/>
              </a:rPr>
              <a:t> </a:t>
            </a:r>
            <a:r>
              <a:rPr lang="en-US" sz="1800" dirty="0" err="1">
                <a:latin typeface="Trebuchet MS" panose="020B0603020202020204" pitchFamily="34" charset="0"/>
              </a:rPr>
              <a:t>progresiv</a:t>
            </a:r>
            <a:r>
              <a:rPr lang="en-US" sz="1800" dirty="0">
                <a:latin typeface="Trebuchet MS" panose="020B0603020202020204" pitchFamily="34" charset="0"/>
              </a:rPr>
              <a:t> </a:t>
            </a:r>
            <a:r>
              <a:rPr lang="en-US" sz="1800" dirty="0" err="1">
                <a:latin typeface="Trebuchet MS" panose="020B0603020202020204" pitchFamily="34" charset="0"/>
              </a:rPr>
              <a:t>către</a:t>
            </a:r>
            <a:r>
              <a:rPr lang="en-US" sz="1800" dirty="0">
                <a:latin typeface="Trebuchet MS" panose="020B0603020202020204" pitchFamily="34" charset="0"/>
              </a:rPr>
              <a:t> un </a:t>
            </a:r>
            <a:r>
              <a:rPr lang="en-US" sz="1800" dirty="0" err="1">
                <a:latin typeface="Trebuchet MS" panose="020B0603020202020204" pitchFamily="34" charset="0"/>
              </a:rPr>
              <a:t>ciclu</a:t>
            </a:r>
            <a:r>
              <a:rPr lang="en-US" sz="1800" dirty="0">
                <a:latin typeface="Trebuchet MS" panose="020B0603020202020204" pitchFamily="34" charset="0"/>
              </a:rPr>
              <a:t> PDCA (PEVA) </a:t>
            </a:r>
            <a:r>
              <a:rPr lang="en-US" sz="1800" dirty="0" err="1">
                <a:latin typeface="Trebuchet MS" panose="020B0603020202020204" pitchFamily="34" charset="0"/>
              </a:rPr>
              <a:t>complet</a:t>
            </a:r>
            <a:r>
              <a:rPr lang="en-US" sz="1800" dirty="0">
                <a:latin typeface="Trebuchet MS" panose="020B0603020202020204" pitchFamily="34" charset="0"/>
              </a:rPr>
              <a:t> (</a:t>
            </a:r>
            <a:r>
              <a:rPr lang="en-US" sz="1800" dirty="0" err="1">
                <a:latin typeface="Trebuchet MS" panose="020B0603020202020204" pitchFamily="34" charset="0"/>
              </a:rPr>
              <a:t>Planifică</a:t>
            </a:r>
            <a:r>
              <a:rPr lang="en-US" sz="1800" dirty="0">
                <a:latin typeface="Trebuchet MS" panose="020B0603020202020204" pitchFamily="34" charset="0"/>
              </a:rPr>
              <a:t>, </a:t>
            </a:r>
            <a:r>
              <a:rPr lang="en-US" sz="1800" dirty="0" err="1">
                <a:latin typeface="Trebuchet MS" panose="020B0603020202020204" pitchFamily="34" charset="0"/>
              </a:rPr>
              <a:t>Execută</a:t>
            </a:r>
            <a:r>
              <a:rPr lang="en-US" sz="1800" dirty="0">
                <a:latin typeface="Trebuchet MS" panose="020B0603020202020204" pitchFamily="34" charset="0"/>
              </a:rPr>
              <a:t>, </a:t>
            </a:r>
            <a:r>
              <a:rPr lang="en-US" sz="1800" dirty="0" err="1">
                <a:latin typeface="Trebuchet MS" panose="020B0603020202020204" pitchFamily="34" charset="0"/>
              </a:rPr>
              <a:t>Verifică</a:t>
            </a:r>
            <a:r>
              <a:rPr lang="en-US" sz="1800" dirty="0">
                <a:latin typeface="Trebuchet MS" panose="020B0603020202020204" pitchFamily="34" charset="0"/>
              </a:rPr>
              <a:t>, </a:t>
            </a:r>
            <a:r>
              <a:rPr lang="en-US" sz="1800" dirty="0" err="1">
                <a:latin typeface="Trebuchet MS" panose="020B0603020202020204" pitchFamily="34" charset="0"/>
              </a:rPr>
              <a:t>Acționează</a:t>
            </a:r>
            <a:r>
              <a:rPr lang="en-US" sz="1800" dirty="0">
                <a:latin typeface="Trebuchet MS" panose="020B0603020202020204" pitchFamily="34" charset="0"/>
              </a:rPr>
              <a:t>); </a:t>
            </a:r>
          </a:p>
          <a:p>
            <a:pPr marL="0" indent="0">
              <a:buNone/>
            </a:pPr>
            <a:r>
              <a:rPr lang="en-US" sz="1800" dirty="0" smtClean="0">
                <a:latin typeface="Trebuchet MS" panose="020B0603020202020204" pitchFamily="34" charset="0"/>
              </a:rPr>
              <a:t>- </a:t>
            </a:r>
            <a:r>
              <a:rPr lang="en-US" sz="1800" dirty="0" err="1" smtClean="0">
                <a:latin typeface="Trebuchet MS" panose="020B0603020202020204" pitchFamily="34" charset="0"/>
              </a:rPr>
              <a:t>să</a:t>
            </a:r>
            <a:r>
              <a:rPr lang="en-US" sz="1800" dirty="0" smtClean="0">
                <a:latin typeface="Trebuchet MS" panose="020B0603020202020204" pitchFamily="34" charset="0"/>
              </a:rPr>
              <a:t> </a:t>
            </a:r>
            <a:r>
              <a:rPr lang="en-US" sz="1800" dirty="0" err="1">
                <a:latin typeface="Trebuchet MS" panose="020B0603020202020204" pitchFamily="34" charset="0"/>
              </a:rPr>
              <a:t>faciliteze</a:t>
            </a:r>
            <a:r>
              <a:rPr lang="en-US" sz="1800" dirty="0">
                <a:latin typeface="Trebuchet MS" panose="020B0603020202020204" pitchFamily="34" charset="0"/>
              </a:rPr>
              <a:t> </a:t>
            </a:r>
            <a:r>
              <a:rPr lang="en-US" sz="1800" dirty="0" err="1">
                <a:latin typeface="Trebuchet MS" panose="020B0603020202020204" pitchFamily="34" charset="0"/>
              </a:rPr>
              <a:t>autoevaluarea</a:t>
            </a:r>
            <a:r>
              <a:rPr lang="en-US" sz="1800" dirty="0">
                <a:latin typeface="Trebuchet MS" panose="020B0603020202020204" pitchFamily="34" charset="0"/>
              </a:rPr>
              <a:t> </a:t>
            </a:r>
            <a:r>
              <a:rPr lang="en-US" sz="1800" dirty="0" err="1">
                <a:latin typeface="Trebuchet MS" panose="020B0603020202020204" pitchFamily="34" charset="0"/>
              </a:rPr>
              <a:t>unei</a:t>
            </a:r>
            <a:r>
              <a:rPr lang="en-US" sz="1800" dirty="0">
                <a:latin typeface="Trebuchet MS" panose="020B0603020202020204" pitchFamily="34" charset="0"/>
              </a:rPr>
              <a:t> </a:t>
            </a:r>
            <a:r>
              <a:rPr lang="en-US" sz="1800" dirty="0" err="1">
                <a:latin typeface="Trebuchet MS" panose="020B0603020202020204" pitchFamily="34" charset="0"/>
              </a:rPr>
              <a:t>organizații</a:t>
            </a:r>
            <a:r>
              <a:rPr lang="en-US" sz="1800" dirty="0">
                <a:latin typeface="Trebuchet MS" panose="020B0603020202020204" pitchFamily="34" charset="0"/>
              </a:rPr>
              <a:t> </a:t>
            </a:r>
            <a:r>
              <a:rPr lang="en-US" sz="1800" dirty="0" err="1">
                <a:latin typeface="Trebuchet MS" panose="020B0603020202020204" pitchFamily="34" charset="0"/>
              </a:rPr>
              <a:t>publice</a:t>
            </a:r>
            <a:r>
              <a:rPr lang="en-US" sz="1800" dirty="0">
                <a:latin typeface="Trebuchet MS" panose="020B0603020202020204" pitchFamily="34" charset="0"/>
              </a:rPr>
              <a:t> </a:t>
            </a:r>
            <a:r>
              <a:rPr lang="en-US" sz="1800" dirty="0" err="1">
                <a:latin typeface="Trebuchet MS" panose="020B0603020202020204" pitchFamily="34" charset="0"/>
              </a:rPr>
              <a:t>pentru</a:t>
            </a:r>
            <a:r>
              <a:rPr lang="en-US" sz="1800" dirty="0">
                <a:latin typeface="Trebuchet MS" panose="020B0603020202020204" pitchFamily="34" charset="0"/>
              </a:rPr>
              <a:t> a </a:t>
            </a:r>
            <a:r>
              <a:rPr lang="en-US" sz="1800" dirty="0" err="1">
                <a:latin typeface="Trebuchet MS" panose="020B0603020202020204" pitchFamily="34" charset="0"/>
              </a:rPr>
              <a:t>obține</a:t>
            </a:r>
            <a:r>
              <a:rPr lang="en-US" sz="1800" dirty="0">
                <a:latin typeface="Trebuchet MS" panose="020B0603020202020204" pitchFamily="34" charset="0"/>
              </a:rPr>
              <a:t> un diagnostic </a:t>
            </a:r>
            <a:r>
              <a:rPr lang="en-US" sz="1800" dirty="0" err="1">
                <a:latin typeface="Trebuchet MS" panose="020B0603020202020204" pitchFamily="34" charset="0"/>
              </a:rPr>
              <a:t>și</a:t>
            </a:r>
            <a:r>
              <a:rPr lang="en-US" sz="1800" dirty="0">
                <a:latin typeface="Trebuchet MS" panose="020B0603020202020204" pitchFamily="34" charset="0"/>
              </a:rPr>
              <a:t> o </a:t>
            </a:r>
            <a:r>
              <a:rPr lang="en-US" sz="1800" dirty="0" err="1">
                <a:latin typeface="Trebuchet MS" panose="020B0603020202020204" pitchFamily="34" charset="0"/>
              </a:rPr>
              <a:t>identificare</a:t>
            </a:r>
            <a:r>
              <a:rPr lang="en-US" sz="1800" dirty="0">
                <a:latin typeface="Trebuchet MS" panose="020B0603020202020204" pitchFamily="34" charset="0"/>
              </a:rPr>
              <a:t> a </a:t>
            </a:r>
            <a:r>
              <a:rPr lang="en-US" sz="1800" dirty="0" err="1">
                <a:latin typeface="Trebuchet MS" panose="020B0603020202020204" pitchFamily="34" charset="0"/>
              </a:rPr>
              <a:t>acțiunilor</a:t>
            </a:r>
            <a:r>
              <a:rPr lang="en-US" sz="1800" dirty="0">
                <a:latin typeface="Trebuchet MS" panose="020B0603020202020204" pitchFamily="34" charset="0"/>
              </a:rPr>
              <a:t> de </a:t>
            </a:r>
            <a:r>
              <a:rPr lang="en-US" sz="1800" dirty="0" err="1">
                <a:latin typeface="Trebuchet MS" panose="020B0603020202020204" pitchFamily="34" charset="0"/>
              </a:rPr>
              <a:t>îmbunătățire</a:t>
            </a:r>
            <a:r>
              <a:rPr lang="en-US" sz="1800" dirty="0">
                <a:latin typeface="Trebuchet MS" panose="020B0603020202020204" pitchFamily="34" charset="0"/>
              </a:rPr>
              <a:t>; </a:t>
            </a:r>
          </a:p>
          <a:p>
            <a:pPr marL="0" indent="0">
              <a:buNone/>
            </a:pPr>
            <a:r>
              <a:rPr lang="en-US" sz="1800" dirty="0" smtClean="0">
                <a:latin typeface="Trebuchet MS" panose="020B0603020202020204" pitchFamily="34" charset="0"/>
              </a:rPr>
              <a:t>- </a:t>
            </a:r>
            <a:r>
              <a:rPr lang="en-US" sz="1800" dirty="0" err="1" smtClean="0">
                <a:latin typeface="Trebuchet MS" panose="020B0603020202020204" pitchFamily="34" charset="0"/>
              </a:rPr>
              <a:t>să</a:t>
            </a:r>
            <a:r>
              <a:rPr lang="en-US" sz="1800" dirty="0" smtClean="0">
                <a:latin typeface="Trebuchet MS" panose="020B0603020202020204" pitchFamily="34" charset="0"/>
              </a:rPr>
              <a:t> </a:t>
            </a:r>
            <a:r>
              <a:rPr lang="en-US" sz="1800" dirty="0" err="1">
                <a:latin typeface="Trebuchet MS" panose="020B0603020202020204" pitchFamily="34" charset="0"/>
              </a:rPr>
              <a:t>acționeze</a:t>
            </a:r>
            <a:r>
              <a:rPr lang="en-US" sz="1800" dirty="0">
                <a:latin typeface="Trebuchet MS" panose="020B0603020202020204" pitchFamily="34" charset="0"/>
              </a:rPr>
              <a:t> ca o </a:t>
            </a:r>
            <a:r>
              <a:rPr lang="en-US" sz="1800" dirty="0" err="1">
                <a:latin typeface="Trebuchet MS" panose="020B0603020202020204" pitchFamily="34" charset="0"/>
              </a:rPr>
              <a:t>punte</a:t>
            </a:r>
            <a:r>
              <a:rPr lang="en-US" sz="1800" dirty="0">
                <a:latin typeface="Trebuchet MS" panose="020B0603020202020204" pitchFamily="34" charset="0"/>
              </a:rPr>
              <a:t> de </a:t>
            </a:r>
            <a:r>
              <a:rPr lang="en-US" sz="1800" dirty="0" err="1">
                <a:latin typeface="Trebuchet MS" panose="020B0603020202020204" pitchFamily="34" charset="0"/>
              </a:rPr>
              <a:t>legătură</a:t>
            </a:r>
            <a:r>
              <a:rPr lang="en-US" sz="1800" dirty="0">
                <a:latin typeface="Trebuchet MS" panose="020B0603020202020204" pitchFamily="34" charset="0"/>
              </a:rPr>
              <a:t> </a:t>
            </a:r>
            <a:r>
              <a:rPr lang="en-US" sz="1800" dirty="0" err="1">
                <a:latin typeface="Trebuchet MS" panose="020B0603020202020204" pitchFamily="34" charset="0"/>
              </a:rPr>
              <a:t>între</a:t>
            </a:r>
            <a:r>
              <a:rPr lang="en-US" sz="1800" dirty="0">
                <a:latin typeface="Trebuchet MS" panose="020B0603020202020204" pitchFamily="34" charset="0"/>
              </a:rPr>
              <a:t> </a:t>
            </a:r>
            <a:r>
              <a:rPr lang="en-US" sz="1800" dirty="0" err="1">
                <a:latin typeface="Trebuchet MS" panose="020B0603020202020204" pitchFamily="34" charset="0"/>
              </a:rPr>
              <a:t>diversele</a:t>
            </a:r>
            <a:r>
              <a:rPr lang="en-US" sz="1800" dirty="0">
                <a:latin typeface="Trebuchet MS" panose="020B0603020202020204" pitchFamily="34" charset="0"/>
              </a:rPr>
              <a:t> </a:t>
            </a:r>
            <a:r>
              <a:rPr lang="en-US" sz="1800" dirty="0" err="1">
                <a:latin typeface="Trebuchet MS" panose="020B0603020202020204" pitchFamily="34" charset="0"/>
              </a:rPr>
              <a:t>modele</a:t>
            </a:r>
            <a:r>
              <a:rPr lang="en-US" sz="1800" dirty="0">
                <a:latin typeface="Trebuchet MS" panose="020B0603020202020204" pitchFamily="34" charset="0"/>
              </a:rPr>
              <a:t> </a:t>
            </a:r>
            <a:r>
              <a:rPr lang="en-US" sz="1800" dirty="0" err="1">
                <a:latin typeface="Trebuchet MS" panose="020B0603020202020204" pitchFamily="34" charset="0"/>
              </a:rPr>
              <a:t>utilizate</a:t>
            </a:r>
            <a:r>
              <a:rPr lang="en-US" sz="1800" dirty="0">
                <a:latin typeface="Trebuchet MS" panose="020B0603020202020204" pitchFamily="34" charset="0"/>
              </a:rPr>
              <a:t> </a:t>
            </a:r>
            <a:r>
              <a:rPr lang="en-US" sz="1800" dirty="0" err="1">
                <a:latin typeface="Trebuchet MS" panose="020B0603020202020204" pitchFamily="34" charset="0"/>
              </a:rPr>
              <a:t>în</a:t>
            </a:r>
            <a:r>
              <a:rPr lang="en-US" sz="1800" dirty="0">
                <a:latin typeface="Trebuchet MS" panose="020B0603020202020204" pitchFamily="34" charset="0"/>
              </a:rPr>
              <a:t> </a:t>
            </a:r>
            <a:r>
              <a:rPr lang="en-US" sz="1800" dirty="0" err="1">
                <a:latin typeface="Trebuchet MS" panose="020B0603020202020204" pitchFamily="34" charset="0"/>
              </a:rPr>
              <a:t>managementul</a:t>
            </a:r>
            <a:r>
              <a:rPr lang="en-US" sz="1800" dirty="0">
                <a:latin typeface="Trebuchet MS" panose="020B0603020202020204" pitchFamily="34" charset="0"/>
              </a:rPr>
              <a:t> </a:t>
            </a:r>
            <a:r>
              <a:rPr lang="en-US" sz="1800" dirty="0" err="1">
                <a:latin typeface="Trebuchet MS" panose="020B0603020202020204" pitchFamily="34" charset="0"/>
              </a:rPr>
              <a:t>calității</a:t>
            </a:r>
            <a:r>
              <a:rPr lang="en-US" sz="1800" dirty="0">
                <a:latin typeface="Trebuchet MS" panose="020B0603020202020204" pitchFamily="34" charset="0"/>
              </a:rPr>
              <a:t>, </a:t>
            </a:r>
            <a:r>
              <a:rPr lang="en-US" sz="1800" dirty="0" err="1">
                <a:latin typeface="Trebuchet MS" panose="020B0603020202020204" pitchFamily="34" charset="0"/>
              </a:rPr>
              <a:t>atât</a:t>
            </a:r>
            <a:r>
              <a:rPr lang="en-US" sz="1800" dirty="0">
                <a:latin typeface="Trebuchet MS" panose="020B0603020202020204" pitchFamily="34" charset="0"/>
              </a:rPr>
              <a:t> </a:t>
            </a:r>
            <a:r>
              <a:rPr lang="en-US" sz="1800" dirty="0" err="1">
                <a:latin typeface="Trebuchet MS" panose="020B0603020202020204" pitchFamily="34" charset="0"/>
              </a:rPr>
              <a:t>în</a:t>
            </a:r>
            <a:r>
              <a:rPr lang="en-US" sz="1800" dirty="0">
                <a:latin typeface="Trebuchet MS" panose="020B0603020202020204" pitchFamily="34" charset="0"/>
              </a:rPr>
              <a:t> </a:t>
            </a:r>
            <a:r>
              <a:rPr lang="en-US" sz="1800" dirty="0" err="1">
                <a:latin typeface="Trebuchet MS" panose="020B0603020202020204" pitchFamily="34" charset="0"/>
              </a:rPr>
              <a:t>sectorul</a:t>
            </a:r>
            <a:r>
              <a:rPr lang="en-US" sz="1800" dirty="0">
                <a:latin typeface="Trebuchet MS" panose="020B0603020202020204" pitchFamily="34" charset="0"/>
              </a:rPr>
              <a:t> public, </a:t>
            </a:r>
            <a:r>
              <a:rPr lang="en-US" sz="1800" dirty="0" err="1">
                <a:latin typeface="Trebuchet MS" panose="020B0603020202020204" pitchFamily="34" charset="0"/>
              </a:rPr>
              <a:t>cât</a:t>
            </a:r>
            <a:r>
              <a:rPr lang="en-US" sz="1800" dirty="0">
                <a:latin typeface="Trebuchet MS" panose="020B0603020202020204" pitchFamily="34" charset="0"/>
              </a:rPr>
              <a:t> </a:t>
            </a:r>
            <a:r>
              <a:rPr lang="en-US" sz="1800" dirty="0" err="1">
                <a:latin typeface="Trebuchet MS" panose="020B0603020202020204" pitchFamily="34" charset="0"/>
              </a:rPr>
              <a:t>și</a:t>
            </a:r>
            <a:r>
              <a:rPr lang="en-US" sz="1800" dirty="0">
                <a:latin typeface="Trebuchet MS" panose="020B0603020202020204" pitchFamily="34" charset="0"/>
              </a:rPr>
              <a:t> </a:t>
            </a:r>
            <a:r>
              <a:rPr lang="en-US" sz="1800" dirty="0" err="1">
                <a:latin typeface="Trebuchet MS" panose="020B0603020202020204" pitchFamily="34" charset="0"/>
              </a:rPr>
              <a:t>în</a:t>
            </a:r>
            <a:r>
              <a:rPr lang="en-US" sz="1800" dirty="0">
                <a:latin typeface="Trebuchet MS" panose="020B0603020202020204" pitchFamily="34" charset="0"/>
              </a:rPr>
              <a:t> </a:t>
            </a:r>
            <a:r>
              <a:rPr lang="en-US" sz="1800" dirty="0" err="1">
                <a:latin typeface="Trebuchet MS" panose="020B0603020202020204" pitchFamily="34" charset="0"/>
              </a:rPr>
              <a:t>cel</a:t>
            </a:r>
            <a:r>
              <a:rPr lang="en-US" sz="1800" dirty="0">
                <a:latin typeface="Trebuchet MS" panose="020B0603020202020204" pitchFamily="34" charset="0"/>
              </a:rPr>
              <a:t> </a:t>
            </a:r>
            <a:r>
              <a:rPr lang="en-US" sz="1800" dirty="0" err="1">
                <a:latin typeface="Trebuchet MS" panose="020B0603020202020204" pitchFamily="34" charset="0"/>
              </a:rPr>
              <a:t>privat</a:t>
            </a:r>
            <a:r>
              <a:rPr lang="en-US" sz="1800" dirty="0">
                <a:latin typeface="Trebuchet MS" panose="020B0603020202020204" pitchFamily="34" charset="0"/>
              </a:rPr>
              <a:t>; </a:t>
            </a:r>
          </a:p>
          <a:p>
            <a:pPr>
              <a:buFontTx/>
              <a:buChar char="-"/>
            </a:pPr>
            <a:r>
              <a:rPr lang="en-US" sz="1800" dirty="0" err="1" smtClean="0">
                <a:latin typeface="Trebuchet MS" panose="020B0603020202020204" pitchFamily="34" charset="0"/>
              </a:rPr>
              <a:t>să</a:t>
            </a:r>
            <a:r>
              <a:rPr lang="en-US" sz="1800" dirty="0" smtClean="0">
                <a:latin typeface="Trebuchet MS" panose="020B0603020202020204" pitchFamily="34" charset="0"/>
              </a:rPr>
              <a:t> </a:t>
            </a:r>
            <a:r>
              <a:rPr lang="en-US" sz="1800" dirty="0" err="1">
                <a:latin typeface="Trebuchet MS" panose="020B0603020202020204" pitchFamily="34" charset="0"/>
              </a:rPr>
              <a:t>faciliteze</a:t>
            </a:r>
            <a:r>
              <a:rPr lang="en-US" sz="1800" dirty="0">
                <a:latin typeface="Trebuchet MS" panose="020B0603020202020204" pitchFamily="34" charset="0"/>
              </a:rPr>
              <a:t> </a:t>
            </a:r>
            <a:r>
              <a:rPr lang="en-US" sz="1800" dirty="0" err="1">
                <a:latin typeface="Trebuchet MS" panose="020B0603020202020204" pitchFamily="34" charset="0"/>
              </a:rPr>
              <a:t>învățarea</a:t>
            </a:r>
            <a:r>
              <a:rPr lang="en-US" sz="1800" dirty="0">
                <a:latin typeface="Trebuchet MS" panose="020B0603020202020204" pitchFamily="34" charset="0"/>
              </a:rPr>
              <a:t> </a:t>
            </a:r>
            <a:r>
              <a:rPr lang="en-US" sz="1800" dirty="0" err="1">
                <a:latin typeface="Trebuchet MS" panose="020B0603020202020204" pitchFamily="34" charset="0"/>
              </a:rPr>
              <a:t>continuă</a:t>
            </a:r>
            <a:r>
              <a:rPr lang="en-US" sz="1800" dirty="0">
                <a:latin typeface="Trebuchet MS" panose="020B0603020202020204" pitchFamily="34" charset="0"/>
              </a:rPr>
              <a:t> </a:t>
            </a:r>
            <a:r>
              <a:rPr lang="en-US" sz="1800" dirty="0" err="1">
                <a:latin typeface="Trebuchet MS" panose="020B0603020202020204" pitchFamily="34" charset="0"/>
              </a:rPr>
              <a:t>și</a:t>
            </a:r>
            <a:r>
              <a:rPr lang="en-US" sz="1800" dirty="0">
                <a:latin typeface="Trebuchet MS" panose="020B0603020202020204" pitchFamily="34" charset="0"/>
              </a:rPr>
              <a:t> </a:t>
            </a:r>
            <a:r>
              <a:rPr lang="en-US" sz="1800" dirty="0" err="1">
                <a:latin typeface="Trebuchet MS" panose="020B0603020202020204" pitchFamily="34" charset="0"/>
              </a:rPr>
              <a:t>schimbul</a:t>
            </a:r>
            <a:r>
              <a:rPr lang="en-US" sz="1800" dirty="0">
                <a:latin typeface="Trebuchet MS" panose="020B0603020202020204" pitchFamily="34" charset="0"/>
              </a:rPr>
              <a:t> de </a:t>
            </a:r>
            <a:r>
              <a:rPr lang="en-US" sz="1800" dirty="0" err="1">
                <a:latin typeface="Trebuchet MS" panose="020B0603020202020204" pitchFamily="34" charset="0"/>
              </a:rPr>
              <a:t>experiență</a:t>
            </a:r>
            <a:r>
              <a:rPr lang="en-US" sz="1800" dirty="0">
                <a:latin typeface="Trebuchet MS" panose="020B0603020202020204" pitchFamily="34" charset="0"/>
              </a:rPr>
              <a:t> </a:t>
            </a:r>
            <a:r>
              <a:rPr lang="en-US" sz="1800" dirty="0" err="1">
                <a:latin typeface="Trebuchet MS" panose="020B0603020202020204" pitchFamily="34" charset="0"/>
              </a:rPr>
              <a:t>între</a:t>
            </a:r>
            <a:r>
              <a:rPr lang="en-US" sz="1800" dirty="0">
                <a:latin typeface="Trebuchet MS" panose="020B0603020202020204" pitchFamily="34" charset="0"/>
              </a:rPr>
              <a:t> </a:t>
            </a:r>
            <a:r>
              <a:rPr lang="en-US" sz="1800" dirty="0" err="1">
                <a:latin typeface="Trebuchet MS" panose="020B0603020202020204" pitchFamily="34" charset="0"/>
              </a:rPr>
              <a:t>diferite</a:t>
            </a:r>
            <a:r>
              <a:rPr lang="en-US" sz="1800" dirty="0">
                <a:latin typeface="Trebuchet MS" panose="020B0603020202020204" pitchFamily="34" charset="0"/>
              </a:rPr>
              <a:t> </a:t>
            </a:r>
            <a:r>
              <a:rPr lang="en-US" sz="1800" dirty="0" err="1">
                <a:latin typeface="Trebuchet MS" panose="020B0603020202020204" pitchFamily="34" charset="0"/>
              </a:rPr>
              <a:t>organizații</a:t>
            </a:r>
            <a:r>
              <a:rPr lang="en-US" sz="1800" dirty="0">
                <a:latin typeface="Trebuchet MS" panose="020B0603020202020204" pitchFamily="34" charset="0"/>
              </a:rPr>
              <a:t> din </a:t>
            </a:r>
            <a:r>
              <a:rPr lang="en-US" sz="1800" dirty="0" err="1">
                <a:latin typeface="Trebuchet MS" panose="020B0603020202020204" pitchFamily="34" charset="0"/>
              </a:rPr>
              <a:t>sectorul</a:t>
            </a:r>
            <a:r>
              <a:rPr lang="en-US" sz="1800" dirty="0">
                <a:latin typeface="Trebuchet MS" panose="020B0603020202020204" pitchFamily="34" charset="0"/>
              </a:rPr>
              <a:t> public. </a:t>
            </a:r>
            <a:endParaRPr lang="en-US" sz="1800" dirty="0" smtClean="0">
              <a:latin typeface="Trebuchet MS" panose="020B0603020202020204" pitchFamily="34" charset="0"/>
            </a:endParaRPr>
          </a:p>
          <a:p>
            <a:pPr marL="0" indent="0">
              <a:buNone/>
            </a:pPr>
            <a:r>
              <a:rPr lang="en-US" sz="1700" dirty="0" err="1">
                <a:latin typeface="Trebuchet MS" panose="020B0603020202020204" pitchFamily="34" charset="0"/>
              </a:rPr>
              <a:t>Organizațiile</a:t>
            </a:r>
            <a:r>
              <a:rPr lang="en-US" sz="1700" dirty="0">
                <a:latin typeface="Trebuchet MS" panose="020B0603020202020204" pitchFamily="34" charset="0"/>
              </a:rPr>
              <a:t> care </a:t>
            </a:r>
            <a:r>
              <a:rPr lang="en-US" sz="1700" dirty="0" err="1">
                <a:latin typeface="Trebuchet MS" panose="020B0603020202020204" pitchFamily="34" charset="0"/>
              </a:rPr>
              <a:t>încep</a:t>
            </a:r>
            <a:r>
              <a:rPr lang="en-US" sz="1700" dirty="0">
                <a:latin typeface="Trebuchet MS" panose="020B0603020202020204" pitchFamily="34" charset="0"/>
              </a:rPr>
              <a:t> </a:t>
            </a:r>
            <a:r>
              <a:rPr lang="en-US" sz="1700" dirty="0" err="1">
                <a:latin typeface="Trebuchet MS" panose="020B0603020202020204" pitchFamily="34" charset="0"/>
              </a:rPr>
              <a:t>să</a:t>
            </a:r>
            <a:r>
              <a:rPr lang="en-US" sz="1700" dirty="0">
                <a:latin typeface="Trebuchet MS" panose="020B0603020202020204" pitchFamily="34" charset="0"/>
              </a:rPr>
              <a:t> </a:t>
            </a:r>
            <a:r>
              <a:rPr lang="en-US" sz="1700" dirty="0" err="1">
                <a:latin typeface="Trebuchet MS" panose="020B0603020202020204" pitchFamily="34" charset="0"/>
              </a:rPr>
              <a:t>implementeze</a:t>
            </a:r>
            <a:r>
              <a:rPr lang="en-US" sz="1700" dirty="0">
                <a:latin typeface="Trebuchet MS" panose="020B0603020202020204" pitchFamily="34" charset="0"/>
              </a:rPr>
              <a:t> CAF au </a:t>
            </a:r>
            <a:r>
              <a:rPr lang="en-US" sz="1700" dirty="0" err="1">
                <a:latin typeface="Trebuchet MS" panose="020B0603020202020204" pitchFamily="34" charset="0"/>
              </a:rPr>
              <a:t>dorința</a:t>
            </a:r>
            <a:r>
              <a:rPr lang="en-US" sz="1700" dirty="0">
                <a:latin typeface="Trebuchet MS" panose="020B0603020202020204" pitchFamily="34" charset="0"/>
              </a:rPr>
              <a:t> de a </a:t>
            </a:r>
            <a:r>
              <a:rPr lang="en-US" sz="1700" dirty="0" err="1">
                <a:latin typeface="Trebuchet MS" panose="020B0603020202020204" pitchFamily="34" charset="0"/>
              </a:rPr>
              <a:t>crește</a:t>
            </a:r>
            <a:r>
              <a:rPr lang="en-US" sz="1700" dirty="0">
                <a:latin typeface="Trebuchet MS" panose="020B0603020202020204" pitchFamily="34" charset="0"/>
              </a:rPr>
              <a:t> </a:t>
            </a:r>
            <a:r>
              <a:rPr lang="en-US" sz="1700" dirty="0" err="1">
                <a:latin typeface="Trebuchet MS" panose="020B0603020202020204" pitchFamily="34" charset="0"/>
              </a:rPr>
              <a:t>spre</a:t>
            </a:r>
            <a:r>
              <a:rPr lang="en-US" sz="1700" dirty="0">
                <a:latin typeface="Trebuchet MS" panose="020B0603020202020204" pitchFamily="34" charset="0"/>
              </a:rPr>
              <a:t> </a:t>
            </a:r>
            <a:r>
              <a:rPr lang="en-US" sz="1700" dirty="0" err="1">
                <a:latin typeface="Trebuchet MS" panose="020B0603020202020204" pitchFamily="34" charset="0"/>
              </a:rPr>
              <a:t>excelență</a:t>
            </a:r>
            <a:r>
              <a:rPr lang="en-US" sz="1700" dirty="0">
                <a:latin typeface="Trebuchet MS" panose="020B0603020202020204" pitchFamily="34" charset="0"/>
              </a:rPr>
              <a:t> </a:t>
            </a:r>
            <a:r>
              <a:rPr lang="en-US" sz="1700" dirty="0" err="1">
                <a:latin typeface="Trebuchet MS" panose="020B0603020202020204" pitchFamily="34" charset="0"/>
              </a:rPr>
              <a:t>în</a:t>
            </a:r>
            <a:r>
              <a:rPr lang="en-US" sz="1700" dirty="0">
                <a:latin typeface="Trebuchet MS" panose="020B0603020202020204" pitchFamily="34" charset="0"/>
              </a:rPr>
              <a:t> </a:t>
            </a:r>
            <a:r>
              <a:rPr lang="en-US" sz="1700" dirty="0" err="1">
                <a:latin typeface="Trebuchet MS" panose="020B0603020202020204" pitchFamily="34" charset="0"/>
              </a:rPr>
              <a:t>performanța</a:t>
            </a:r>
            <a:r>
              <a:rPr lang="en-US" sz="1700" dirty="0">
                <a:latin typeface="Trebuchet MS" panose="020B0603020202020204" pitchFamily="34" charset="0"/>
              </a:rPr>
              <a:t> </a:t>
            </a:r>
            <a:r>
              <a:rPr lang="en-US" sz="1700" dirty="0" err="1">
                <a:latin typeface="Trebuchet MS" panose="020B0603020202020204" pitchFamily="34" charset="0"/>
              </a:rPr>
              <a:t>lor</a:t>
            </a:r>
            <a:r>
              <a:rPr lang="en-US" sz="1700" dirty="0">
                <a:latin typeface="Trebuchet MS" panose="020B0603020202020204" pitchFamily="34" charset="0"/>
              </a:rPr>
              <a:t> </a:t>
            </a:r>
            <a:r>
              <a:rPr lang="en-US" sz="1700" dirty="0" err="1">
                <a:latin typeface="Trebuchet MS" panose="020B0603020202020204" pitchFamily="34" charset="0"/>
              </a:rPr>
              <a:t>și</a:t>
            </a:r>
            <a:r>
              <a:rPr lang="en-US" sz="1700" dirty="0">
                <a:latin typeface="Trebuchet MS" panose="020B0603020202020204" pitchFamily="34" charset="0"/>
              </a:rPr>
              <a:t> </a:t>
            </a:r>
            <a:r>
              <a:rPr lang="en-US" sz="1700" dirty="0" err="1">
                <a:latin typeface="Trebuchet MS" panose="020B0603020202020204" pitchFamily="34" charset="0"/>
              </a:rPr>
              <a:t>doresc</a:t>
            </a:r>
            <a:r>
              <a:rPr lang="en-US" sz="1700" dirty="0">
                <a:latin typeface="Trebuchet MS" panose="020B0603020202020204" pitchFamily="34" charset="0"/>
              </a:rPr>
              <a:t> </a:t>
            </a:r>
            <a:r>
              <a:rPr lang="en-US" sz="1700" dirty="0" err="1">
                <a:latin typeface="Trebuchet MS" panose="020B0603020202020204" pitchFamily="34" charset="0"/>
              </a:rPr>
              <a:t>să</a:t>
            </a:r>
            <a:r>
              <a:rPr lang="en-US" sz="1700" dirty="0">
                <a:latin typeface="Trebuchet MS" panose="020B0603020202020204" pitchFamily="34" charset="0"/>
              </a:rPr>
              <a:t> </a:t>
            </a:r>
            <a:r>
              <a:rPr lang="en-US" sz="1700" dirty="0" err="1">
                <a:latin typeface="Trebuchet MS" panose="020B0603020202020204" pitchFamily="34" charset="0"/>
              </a:rPr>
              <a:t>introducă</a:t>
            </a:r>
            <a:r>
              <a:rPr lang="en-US" sz="1700" dirty="0">
                <a:latin typeface="Trebuchet MS" panose="020B0603020202020204" pitchFamily="34" charset="0"/>
              </a:rPr>
              <a:t> o </a:t>
            </a:r>
            <a:r>
              <a:rPr lang="en-US" sz="1700" dirty="0" err="1">
                <a:latin typeface="Trebuchet MS" panose="020B0603020202020204" pitchFamily="34" charset="0"/>
              </a:rPr>
              <a:t>cultură</a:t>
            </a:r>
            <a:r>
              <a:rPr lang="en-US" sz="1700" dirty="0">
                <a:latin typeface="Trebuchet MS" panose="020B0603020202020204" pitchFamily="34" charset="0"/>
              </a:rPr>
              <a:t> a </a:t>
            </a:r>
            <a:r>
              <a:rPr lang="en-US" sz="1700" dirty="0" err="1">
                <a:latin typeface="Trebuchet MS" panose="020B0603020202020204" pitchFamily="34" charset="0"/>
              </a:rPr>
              <a:t>excelenței</a:t>
            </a:r>
            <a:r>
              <a:rPr lang="en-US" sz="1700" dirty="0">
                <a:latin typeface="Trebuchet MS" panose="020B0603020202020204" pitchFamily="34" charset="0"/>
              </a:rPr>
              <a:t> </a:t>
            </a:r>
            <a:r>
              <a:rPr lang="en-US" sz="1700" dirty="0" err="1">
                <a:latin typeface="Trebuchet MS" panose="020B0603020202020204" pitchFamily="34" charset="0"/>
              </a:rPr>
              <a:t>în</a:t>
            </a:r>
            <a:r>
              <a:rPr lang="en-US" sz="1700" dirty="0">
                <a:latin typeface="Trebuchet MS" panose="020B0603020202020204" pitchFamily="34" charset="0"/>
              </a:rPr>
              <a:t> </a:t>
            </a:r>
            <a:r>
              <a:rPr lang="en-US" sz="1700" dirty="0" err="1">
                <a:latin typeface="Trebuchet MS" panose="020B0603020202020204" pitchFamily="34" charset="0"/>
              </a:rPr>
              <a:t>cadrul</a:t>
            </a:r>
            <a:r>
              <a:rPr lang="en-US" sz="1700" dirty="0">
                <a:latin typeface="Trebuchet MS" panose="020B0603020202020204" pitchFamily="34" charset="0"/>
              </a:rPr>
              <a:t> </a:t>
            </a:r>
            <a:r>
              <a:rPr lang="en-US" sz="1700" dirty="0" err="1">
                <a:latin typeface="Trebuchet MS" panose="020B0603020202020204" pitchFamily="34" charset="0"/>
              </a:rPr>
              <a:t>organizației</a:t>
            </a:r>
            <a:r>
              <a:rPr lang="en-US" sz="1700" dirty="0">
                <a:latin typeface="Trebuchet MS" panose="020B0603020202020204" pitchFamily="34" charset="0"/>
              </a:rPr>
              <a:t>. </a:t>
            </a:r>
          </a:p>
          <a:p>
            <a:endParaRPr lang="en-US" sz="1800" dirty="0">
              <a:latin typeface="Trebuchet MS" panose="020B0603020202020204" pitchFamily="34" charset="0"/>
            </a:endParaRPr>
          </a:p>
        </p:txBody>
      </p:sp>
      <p:pic>
        <p:nvPicPr>
          <p:cNvPr id="5" name="Picture 4" descr="Header A4 Portrait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2383" y="384313"/>
            <a:ext cx="7182678" cy="715616"/>
          </a:xfrm>
          <a:prstGeom prst="rect">
            <a:avLst/>
          </a:prstGeom>
        </p:spPr>
      </p:pic>
      <p:pic>
        <p:nvPicPr>
          <p:cNvPr id="6" name="Picture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9996" y="6107085"/>
            <a:ext cx="401955" cy="59055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603747" y="6112860"/>
            <a:ext cx="701198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  <a:tabLst>
                <a:tab pos="2971800" algn="ctr"/>
                <a:tab pos="5943600" algn="r"/>
              </a:tabLst>
            </a:pPr>
            <a:r>
              <a:rPr lang="ro-RO" sz="800" dirty="0"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3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  <a:tabLst>
                <a:tab pos="2971800" algn="ctr"/>
                <a:tab pos="5943600" algn="r"/>
              </a:tabLst>
            </a:pPr>
            <a:r>
              <a:rPr lang="ro-RO" sz="800" b="1" dirty="0">
                <a:solidFill>
                  <a:srgbClr val="003399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Asigurarea performanței și managementului calității în Municipiul Ploiești - Cod SMIS 120801</a:t>
            </a:r>
            <a:endParaRPr lang="en-US" sz="3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  <a:tabLst>
                <a:tab pos="2971800" algn="ctr"/>
                <a:tab pos="5943600" algn="r"/>
              </a:tabLst>
            </a:pPr>
            <a:r>
              <a:rPr lang="ro-RO" sz="800" b="1" dirty="0">
                <a:solidFill>
                  <a:srgbClr val="003399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      Competența face diferența! Proiect selectat în cadrul Programului Operațional Capacitate Administrativă cofinanțat de Uniunea Europeană, </a:t>
            </a:r>
            <a:r>
              <a:rPr lang="ro-RO" sz="800" b="1" dirty="0" smtClean="0">
                <a:solidFill>
                  <a:srgbClr val="003399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800" b="1" dirty="0">
                <a:solidFill>
                  <a:srgbClr val="003399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din Fondul Social European</a:t>
            </a:r>
            <a:endParaRPr lang="en-US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594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603746" y="1062927"/>
            <a:ext cx="5866923" cy="627761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>
                <a:latin typeface="Trebuchet MS" panose="020B0603020202020204" pitchFamily="34" charset="0"/>
              </a:rPr>
              <a:t>Structura </a:t>
            </a:r>
            <a:r>
              <a:rPr lang="en-US" sz="2800" b="1" dirty="0" err="1">
                <a:latin typeface="Trebuchet MS" panose="020B0603020202020204" pitchFamily="34" charset="0"/>
              </a:rPr>
              <a:t>modelului</a:t>
            </a:r>
            <a:r>
              <a:rPr lang="en-US" sz="2800" b="1" dirty="0">
                <a:latin typeface="Trebuchet MS" panose="020B0603020202020204" pitchFamily="34" charset="0"/>
              </a:rPr>
              <a:t> </a:t>
            </a:r>
            <a:r>
              <a:rPr lang="en-US" sz="2800" b="1" dirty="0" smtClean="0">
                <a:latin typeface="Trebuchet MS" panose="020B0603020202020204" pitchFamily="34" charset="0"/>
              </a:rPr>
              <a:t>CAF</a:t>
            </a:r>
            <a:endParaRPr lang="en-US" sz="2800" b="1" dirty="0">
              <a:latin typeface="Trebuchet MS" panose="020B0603020202020204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1800" dirty="0">
                <a:latin typeface="Trebuchet MS" panose="020B0603020202020204" pitchFamily="34" charset="0"/>
              </a:rPr>
              <a:t>I</a:t>
            </a:r>
            <a:r>
              <a:rPr lang="it-IT" sz="1800" dirty="0" smtClean="0">
                <a:latin typeface="Trebuchet MS" panose="020B0603020202020204" pitchFamily="34" charset="0"/>
              </a:rPr>
              <a:t>dentifică </a:t>
            </a:r>
            <a:r>
              <a:rPr lang="it-IT" sz="1800" dirty="0">
                <a:latin typeface="Trebuchet MS" panose="020B0603020202020204" pitchFamily="34" charset="0"/>
              </a:rPr>
              <a:t>aspectele principale necesare a fi luate în considerare în orice </a:t>
            </a:r>
            <a:r>
              <a:rPr lang="it-IT" sz="1800" dirty="0" smtClean="0">
                <a:latin typeface="Trebuchet MS" panose="020B0603020202020204" pitchFamily="34" charset="0"/>
              </a:rPr>
              <a:t>ana</a:t>
            </a:r>
            <a:r>
              <a:rPr lang="it-IT" sz="1800" dirty="0">
                <a:latin typeface="Trebuchet MS" panose="020B0603020202020204" pitchFamily="34" charset="0"/>
              </a:rPr>
              <a:t>liză </a:t>
            </a:r>
            <a:r>
              <a:rPr lang="it-IT" sz="1800" dirty="0" smtClean="0">
                <a:latin typeface="Trebuchet MS" panose="020B0603020202020204" pitchFamily="34" charset="0"/>
              </a:rPr>
              <a:t>organizațională</a:t>
            </a:r>
          </a:p>
          <a:p>
            <a:pPr marL="0" indent="0">
              <a:buNone/>
            </a:pPr>
            <a:endParaRPr lang="it-IT" sz="1800" dirty="0" smtClean="0">
              <a:latin typeface="Trebuchet MS" panose="020B0603020202020204" pitchFamily="34" charset="0"/>
            </a:endParaRPr>
          </a:p>
          <a:p>
            <a:pPr marL="0" indent="0">
              <a:buNone/>
            </a:pPr>
            <a:r>
              <a:rPr lang="en-US" sz="1800" b="1" dirty="0">
                <a:latin typeface="Trebuchet MS" panose="020B0603020202020204" pitchFamily="34" charset="0"/>
              </a:rPr>
              <a:t>„</a:t>
            </a:r>
            <a:r>
              <a:rPr lang="en-US" sz="1800" b="1" dirty="0" err="1">
                <a:latin typeface="Trebuchet MS" panose="020B0603020202020204" pitchFamily="34" charset="0"/>
              </a:rPr>
              <a:t>Factori</a:t>
            </a:r>
            <a:r>
              <a:rPr lang="en-US" sz="1800" b="1" dirty="0">
                <a:latin typeface="Trebuchet MS" panose="020B0603020202020204" pitchFamily="34" charset="0"/>
              </a:rPr>
              <a:t> </a:t>
            </a:r>
            <a:r>
              <a:rPr lang="en-US" sz="1800" b="1" dirty="0" err="1">
                <a:latin typeface="Trebuchet MS" panose="020B0603020202020204" pitchFamily="34" charset="0"/>
              </a:rPr>
              <a:t>determinanți</a:t>
            </a:r>
            <a:r>
              <a:rPr lang="en-US" sz="1800" b="1" dirty="0">
                <a:latin typeface="Trebuchet MS" panose="020B0603020202020204" pitchFamily="34" charset="0"/>
              </a:rPr>
              <a:t> (</a:t>
            </a:r>
            <a:r>
              <a:rPr lang="en-US" sz="1800" b="1" dirty="0" err="1">
                <a:latin typeface="Trebuchet MS" panose="020B0603020202020204" pitchFamily="34" charset="0"/>
              </a:rPr>
              <a:t>Facilitatori</a:t>
            </a:r>
            <a:r>
              <a:rPr lang="en-US" sz="1800" b="1" dirty="0" smtClean="0">
                <a:latin typeface="Trebuchet MS" panose="020B0603020202020204" pitchFamily="34" charset="0"/>
              </a:rPr>
              <a:t>)“: </a:t>
            </a:r>
            <a:r>
              <a:rPr lang="en-US" sz="1800" dirty="0" err="1">
                <a:latin typeface="Trebuchet MS" panose="020B0603020202020204" pitchFamily="34" charset="0"/>
              </a:rPr>
              <a:t>determină</a:t>
            </a:r>
            <a:r>
              <a:rPr lang="en-US" sz="1800" dirty="0">
                <a:latin typeface="Trebuchet MS" panose="020B0603020202020204" pitchFamily="34" charset="0"/>
              </a:rPr>
              <a:t> </a:t>
            </a:r>
            <a:r>
              <a:rPr lang="en-US" sz="1800" dirty="0" err="1">
                <a:latin typeface="Trebuchet MS" panose="020B0603020202020204" pitchFamily="34" charset="0"/>
              </a:rPr>
              <a:t>ceea</a:t>
            </a:r>
            <a:r>
              <a:rPr lang="en-US" sz="1800" dirty="0">
                <a:latin typeface="Trebuchet MS" panose="020B0603020202020204" pitchFamily="34" charset="0"/>
              </a:rPr>
              <a:t> </a:t>
            </a:r>
            <a:r>
              <a:rPr lang="en-US" sz="1800" dirty="0" err="1">
                <a:latin typeface="Trebuchet MS" panose="020B0603020202020204" pitchFamily="34" charset="0"/>
              </a:rPr>
              <a:t>ce</a:t>
            </a:r>
            <a:r>
              <a:rPr lang="en-US" sz="1800" dirty="0">
                <a:latin typeface="Trebuchet MS" panose="020B0603020202020204" pitchFamily="34" charset="0"/>
              </a:rPr>
              <a:t> face </a:t>
            </a:r>
            <a:r>
              <a:rPr lang="en-US" sz="1800" dirty="0" err="1">
                <a:latin typeface="Trebuchet MS" panose="020B0603020202020204" pitchFamily="34" charset="0"/>
              </a:rPr>
              <a:t>organizația</a:t>
            </a:r>
            <a:r>
              <a:rPr lang="en-US" sz="1800" dirty="0">
                <a:latin typeface="Trebuchet MS" panose="020B0603020202020204" pitchFamily="34" charset="0"/>
              </a:rPr>
              <a:t> </a:t>
            </a:r>
            <a:r>
              <a:rPr lang="en-US" sz="1800" dirty="0" err="1">
                <a:latin typeface="Trebuchet MS" panose="020B0603020202020204" pitchFamily="34" charset="0"/>
              </a:rPr>
              <a:t>și</a:t>
            </a:r>
            <a:r>
              <a:rPr lang="en-US" sz="1800" dirty="0">
                <a:latin typeface="Trebuchet MS" panose="020B0603020202020204" pitchFamily="34" charset="0"/>
              </a:rPr>
              <a:t> </a:t>
            </a:r>
            <a:r>
              <a:rPr lang="en-US" sz="1800" dirty="0" err="1">
                <a:latin typeface="Trebuchet MS" panose="020B0603020202020204" pitchFamily="34" charset="0"/>
              </a:rPr>
              <a:t>modul</a:t>
            </a:r>
            <a:r>
              <a:rPr lang="en-US" sz="1800" dirty="0">
                <a:latin typeface="Trebuchet MS" panose="020B0603020202020204" pitchFamily="34" charset="0"/>
              </a:rPr>
              <a:t> </a:t>
            </a:r>
            <a:r>
              <a:rPr lang="en-US" sz="1800" dirty="0" err="1">
                <a:latin typeface="Trebuchet MS" panose="020B0603020202020204" pitchFamily="34" charset="0"/>
              </a:rPr>
              <a:t>în</a:t>
            </a:r>
            <a:r>
              <a:rPr lang="en-US" sz="1800" dirty="0">
                <a:latin typeface="Trebuchet MS" panose="020B0603020202020204" pitchFamily="34" charset="0"/>
              </a:rPr>
              <a:t> care </a:t>
            </a:r>
            <a:r>
              <a:rPr lang="en-US" sz="1800" dirty="0" err="1">
                <a:latin typeface="Trebuchet MS" panose="020B0603020202020204" pitchFamily="34" charset="0"/>
              </a:rPr>
              <a:t>aceasta</a:t>
            </a:r>
            <a:r>
              <a:rPr lang="en-US" sz="1800" dirty="0">
                <a:latin typeface="Trebuchet MS" panose="020B0603020202020204" pitchFamily="34" charset="0"/>
              </a:rPr>
              <a:t> </a:t>
            </a:r>
            <a:r>
              <a:rPr lang="en-US" sz="1800" dirty="0" err="1">
                <a:latin typeface="Trebuchet MS" panose="020B0603020202020204" pitchFamily="34" charset="0"/>
              </a:rPr>
              <a:t>își</a:t>
            </a:r>
            <a:r>
              <a:rPr lang="en-US" sz="1800" dirty="0">
                <a:latin typeface="Trebuchet MS" panose="020B0603020202020204" pitchFamily="34" charset="0"/>
              </a:rPr>
              <a:t> </a:t>
            </a:r>
            <a:r>
              <a:rPr lang="en-US" sz="1800" dirty="0" err="1">
                <a:latin typeface="Trebuchet MS" panose="020B0603020202020204" pitchFamily="34" charset="0"/>
              </a:rPr>
              <a:t>realizează</a:t>
            </a:r>
            <a:r>
              <a:rPr lang="en-US" sz="1800" dirty="0">
                <a:latin typeface="Trebuchet MS" panose="020B0603020202020204" pitchFamily="34" charset="0"/>
              </a:rPr>
              <a:t> </a:t>
            </a:r>
            <a:r>
              <a:rPr lang="en-US" sz="1800" dirty="0" err="1" smtClean="0">
                <a:latin typeface="Trebuchet MS" panose="020B0603020202020204" pitchFamily="34" charset="0"/>
              </a:rPr>
              <a:t>act</a:t>
            </a:r>
            <a:r>
              <a:rPr lang="en-US" sz="1800" dirty="0" err="1">
                <a:latin typeface="Trebuchet MS" panose="020B0603020202020204" pitchFamily="34" charset="0"/>
              </a:rPr>
              <a:t>ivitățile</a:t>
            </a:r>
            <a:r>
              <a:rPr lang="en-US" sz="1800" dirty="0">
                <a:latin typeface="Trebuchet MS" panose="020B0603020202020204" pitchFamily="34" charset="0"/>
              </a:rPr>
              <a:t> </a:t>
            </a:r>
            <a:r>
              <a:rPr lang="en-US" sz="1800" dirty="0" err="1">
                <a:latin typeface="Trebuchet MS" panose="020B0603020202020204" pitchFamily="34" charset="0"/>
              </a:rPr>
              <a:t>pentru</a:t>
            </a:r>
            <a:r>
              <a:rPr lang="en-US" sz="1800" dirty="0">
                <a:latin typeface="Trebuchet MS" panose="020B0603020202020204" pitchFamily="34" charset="0"/>
              </a:rPr>
              <a:t> a </a:t>
            </a:r>
            <a:r>
              <a:rPr lang="en-US" sz="1800" dirty="0" err="1">
                <a:latin typeface="Trebuchet MS" panose="020B0603020202020204" pitchFamily="34" charset="0"/>
              </a:rPr>
              <a:t>obține</a:t>
            </a:r>
            <a:r>
              <a:rPr lang="en-US" sz="1800" dirty="0">
                <a:latin typeface="Trebuchet MS" panose="020B0603020202020204" pitchFamily="34" charset="0"/>
              </a:rPr>
              <a:t> </a:t>
            </a:r>
            <a:r>
              <a:rPr lang="en-US" sz="1800" dirty="0" err="1">
                <a:latin typeface="Trebuchet MS" panose="020B0603020202020204" pitchFamily="34" charset="0"/>
              </a:rPr>
              <a:t>rezultatele</a:t>
            </a:r>
            <a:r>
              <a:rPr lang="en-US" sz="1800" dirty="0">
                <a:latin typeface="Trebuchet MS" panose="020B0603020202020204" pitchFamily="34" charset="0"/>
              </a:rPr>
              <a:t> </a:t>
            </a:r>
            <a:r>
              <a:rPr lang="en-US" sz="1800" dirty="0" err="1" smtClean="0">
                <a:latin typeface="Trebuchet MS" panose="020B0603020202020204" pitchFamily="34" charset="0"/>
              </a:rPr>
              <a:t>dorite</a:t>
            </a:r>
            <a:r>
              <a:rPr lang="it-IT" sz="1800" dirty="0" smtClean="0">
                <a:latin typeface="Trebuchet MS" panose="020B0603020202020204" pitchFamily="34" charset="0"/>
              </a:rPr>
              <a:t>.</a:t>
            </a:r>
            <a:r>
              <a:rPr lang="en-US" sz="1800" dirty="0" smtClean="0"/>
              <a:t> </a:t>
            </a:r>
          </a:p>
          <a:p>
            <a:pPr marL="0" indent="0">
              <a:buNone/>
            </a:pPr>
            <a:endParaRPr lang="en-US" sz="1800" dirty="0" smtClean="0">
              <a:latin typeface="Trebuchet MS" panose="020B0603020202020204" pitchFamily="34" charset="0"/>
            </a:endParaRPr>
          </a:p>
          <a:p>
            <a:pPr marL="0" indent="0">
              <a:buNone/>
            </a:pPr>
            <a:r>
              <a:rPr lang="en-US" b="1" dirty="0"/>
              <a:t>„</a:t>
            </a:r>
            <a:r>
              <a:rPr lang="en-US" sz="1800" b="1" dirty="0" err="1">
                <a:latin typeface="Trebuchet MS" panose="020B0603020202020204" pitchFamily="34" charset="0"/>
              </a:rPr>
              <a:t>Rezultatele</a:t>
            </a:r>
            <a:r>
              <a:rPr lang="en-US" sz="1800" b="1" dirty="0">
                <a:latin typeface="Trebuchet MS" panose="020B0603020202020204" pitchFamily="34" charset="0"/>
              </a:rPr>
              <a:t>” </a:t>
            </a:r>
            <a:r>
              <a:rPr lang="en-US" sz="1800" dirty="0" err="1">
                <a:latin typeface="Trebuchet MS" panose="020B0603020202020204" pitchFamily="34" charset="0"/>
              </a:rPr>
              <a:t>obținute</a:t>
            </a:r>
            <a:r>
              <a:rPr lang="en-US" sz="1800" dirty="0">
                <a:latin typeface="Trebuchet MS" panose="020B0603020202020204" pitchFamily="34" charset="0"/>
              </a:rPr>
              <a:t> </a:t>
            </a:r>
            <a:r>
              <a:rPr lang="en-US" sz="1800" dirty="0" err="1">
                <a:latin typeface="Trebuchet MS" panose="020B0603020202020204" pitchFamily="34" charset="0"/>
              </a:rPr>
              <a:t>în</a:t>
            </a:r>
            <a:r>
              <a:rPr lang="en-US" sz="1800" dirty="0">
                <a:latin typeface="Trebuchet MS" panose="020B0603020202020204" pitchFamily="34" charset="0"/>
              </a:rPr>
              <a:t> </a:t>
            </a:r>
            <a:r>
              <a:rPr lang="en-US" sz="1800" dirty="0" err="1">
                <a:latin typeface="Trebuchet MS" panose="020B0603020202020204" pitchFamily="34" charset="0"/>
              </a:rPr>
              <a:t>domeniile</a:t>
            </a:r>
            <a:r>
              <a:rPr lang="en-US" sz="1800" dirty="0">
                <a:latin typeface="Trebuchet MS" panose="020B0603020202020204" pitchFamily="34" charset="0"/>
              </a:rPr>
              <a:t> </a:t>
            </a:r>
            <a:r>
              <a:rPr lang="en-US" sz="1800" dirty="0" err="1">
                <a:latin typeface="Trebuchet MS" panose="020B0603020202020204" pitchFamily="34" charset="0"/>
              </a:rPr>
              <a:t>cetățenilor</a:t>
            </a:r>
            <a:r>
              <a:rPr lang="en-US" sz="1800" dirty="0">
                <a:latin typeface="Trebuchet MS" panose="020B0603020202020204" pitchFamily="34" charset="0"/>
              </a:rPr>
              <a:t> / </a:t>
            </a:r>
            <a:r>
              <a:rPr lang="en-US" sz="1800" dirty="0" err="1">
                <a:latin typeface="Trebuchet MS" panose="020B0603020202020204" pitchFamily="34" charset="0"/>
              </a:rPr>
              <a:t>clienților</a:t>
            </a:r>
            <a:r>
              <a:rPr lang="en-US" sz="1800" dirty="0">
                <a:latin typeface="Trebuchet MS" panose="020B0603020202020204" pitchFamily="34" charset="0"/>
              </a:rPr>
              <a:t>, al </a:t>
            </a:r>
            <a:r>
              <a:rPr lang="en-US" sz="1800" dirty="0" err="1">
                <a:latin typeface="Trebuchet MS" panose="020B0603020202020204" pitchFamily="34" charset="0"/>
              </a:rPr>
              <a:t>personalului</a:t>
            </a:r>
            <a:r>
              <a:rPr lang="en-US" sz="1800" dirty="0">
                <a:latin typeface="Trebuchet MS" panose="020B0603020202020204" pitchFamily="34" charset="0"/>
              </a:rPr>
              <a:t>, al </a:t>
            </a:r>
            <a:r>
              <a:rPr lang="en-US" sz="1800" dirty="0" err="1">
                <a:latin typeface="Trebuchet MS" panose="020B0603020202020204" pitchFamily="34" charset="0"/>
              </a:rPr>
              <a:t>responsabilității</a:t>
            </a:r>
            <a:r>
              <a:rPr lang="en-US" sz="1800" dirty="0">
                <a:latin typeface="Trebuchet MS" panose="020B0603020202020204" pitchFamily="34" charset="0"/>
              </a:rPr>
              <a:t> </a:t>
            </a:r>
            <a:r>
              <a:rPr lang="en-US" sz="1800" dirty="0" err="1">
                <a:latin typeface="Trebuchet MS" panose="020B0603020202020204" pitchFamily="34" charset="0"/>
              </a:rPr>
              <a:t>sociale</a:t>
            </a:r>
            <a:r>
              <a:rPr lang="en-US" sz="1800" dirty="0">
                <a:latin typeface="Trebuchet MS" panose="020B0603020202020204" pitchFamily="34" charset="0"/>
              </a:rPr>
              <a:t> </a:t>
            </a:r>
            <a:r>
              <a:rPr lang="en-US" sz="1800" dirty="0" err="1">
                <a:latin typeface="Trebuchet MS" panose="020B0603020202020204" pitchFamily="34" charset="0"/>
              </a:rPr>
              <a:t>și</a:t>
            </a:r>
            <a:r>
              <a:rPr lang="en-US" sz="1800" dirty="0">
                <a:latin typeface="Trebuchet MS" panose="020B0603020202020204" pitchFamily="34" charset="0"/>
              </a:rPr>
              <a:t> al </a:t>
            </a:r>
            <a:r>
              <a:rPr lang="en-US" sz="1800" dirty="0" err="1">
                <a:latin typeface="Trebuchet MS" panose="020B0603020202020204" pitchFamily="34" charset="0"/>
              </a:rPr>
              <a:t>performanțelor-cheie</a:t>
            </a:r>
            <a:r>
              <a:rPr lang="en-US" sz="1800" dirty="0">
                <a:latin typeface="Trebuchet MS" panose="020B0603020202020204" pitchFamily="34" charset="0"/>
              </a:rPr>
              <a:t> </a:t>
            </a:r>
            <a:r>
              <a:rPr lang="en-US" sz="1800" dirty="0" err="1">
                <a:latin typeface="Trebuchet MS" panose="020B0603020202020204" pitchFamily="34" charset="0"/>
              </a:rPr>
              <a:t>sunt</a:t>
            </a:r>
            <a:r>
              <a:rPr lang="en-US" sz="1800" dirty="0">
                <a:latin typeface="Trebuchet MS" panose="020B0603020202020204" pitchFamily="34" charset="0"/>
              </a:rPr>
              <a:t> </a:t>
            </a:r>
            <a:r>
              <a:rPr lang="en-US" sz="1800" dirty="0" err="1">
                <a:latin typeface="Trebuchet MS" panose="020B0603020202020204" pitchFamily="34" charset="0"/>
              </a:rPr>
              <a:t>măsurate</a:t>
            </a:r>
            <a:r>
              <a:rPr lang="en-US" sz="1800" dirty="0">
                <a:latin typeface="Trebuchet MS" panose="020B0603020202020204" pitchFamily="34" charset="0"/>
              </a:rPr>
              <a:t> </a:t>
            </a:r>
            <a:r>
              <a:rPr lang="en-US" sz="1800" dirty="0" err="1">
                <a:latin typeface="Trebuchet MS" panose="020B0603020202020204" pitchFamily="34" charset="0"/>
              </a:rPr>
              <a:t>prin</a:t>
            </a:r>
            <a:r>
              <a:rPr lang="en-US" sz="1800" dirty="0">
                <a:latin typeface="Trebuchet MS" panose="020B0603020202020204" pitchFamily="34" charset="0"/>
              </a:rPr>
              <a:t> </a:t>
            </a:r>
            <a:r>
              <a:rPr lang="en-US" sz="1800" dirty="0" err="1">
                <a:latin typeface="Trebuchet MS" panose="020B0603020202020204" pitchFamily="34" charset="0"/>
              </a:rPr>
              <a:t>măsurători</a:t>
            </a:r>
            <a:r>
              <a:rPr lang="en-US" sz="1800" dirty="0">
                <a:latin typeface="Trebuchet MS" panose="020B0603020202020204" pitchFamily="34" charset="0"/>
              </a:rPr>
              <a:t> de </a:t>
            </a:r>
            <a:r>
              <a:rPr lang="en-US" sz="1800" dirty="0" err="1">
                <a:latin typeface="Trebuchet MS" panose="020B0603020202020204" pitchFamily="34" charset="0"/>
              </a:rPr>
              <a:t>percepție</a:t>
            </a:r>
            <a:r>
              <a:rPr lang="en-US" sz="1800" dirty="0">
                <a:latin typeface="Trebuchet MS" panose="020B0603020202020204" pitchFamily="34" charset="0"/>
              </a:rPr>
              <a:t> </a:t>
            </a:r>
            <a:r>
              <a:rPr lang="en-US" sz="1800" dirty="0" err="1">
                <a:latin typeface="Trebuchet MS" panose="020B0603020202020204" pitchFamily="34" charset="0"/>
              </a:rPr>
              <a:t>și</a:t>
            </a:r>
            <a:r>
              <a:rPr lang="en-US" sz="1800" dirty="0">
                <a:latin typeface="Trebuchet MS" panose="020B0603020202020204" pitchFamily="34" charset="0"/>
              </a:rPr>
              <a:t> de </a:t>
            </a:r>
            <a:r>
              <a:rPr lang="en-US" sz="1800" dirty="0" err="1">
                <a:latin typeface="Trebuchet MS" panose="020B0603020202020204" pitchFamily="34" charset="0"/>
              </a:rPr>
              <a:t>performanță</a:t>
            </a:r>
            <a:r>
              <a:rPr lang="en-US" sz="1800" dirty="0" smtClean="0">
                <a:latin typeface="Trebuchet MS" panose="020B0603020202020204" pitchFamily="34" charset="0"/>
              </a:rPr>
              <a:t>.</a:t>
            </a:r>
          </a:p>
          <a:p>
            <a:pPr marL="0" indent="0">
              <a:buNone/>
            </a:pPr>
            <a:endParaRPr lang="en-US" sz="1800" dirty="0" smtClean="0">
              <a:latin typeface="Trebuchet MS" panose="020B0603020202020204" pitchFamily="34" charset="0"/>
            </a:endParaRPr>
          </a:p>
          <a:p>
            <a:pPr marL="0" indent="0">
              <a:buNone/>
            </a:pPr>
            <a:r>
              <a:rPr lang="en-US" sz="1800" dirty="0" err="1" smtClean="0">
                <a:latin typeface="Trebuchet MS" panose="020B0603020202020204" pitchFamily="34" charset="0"/>
              </a:rPr>
              <a:t>Integrarea</a:t>
            </a:r>
            <a:r>
              <a:rPr lang="en-US" sz="1800" dirty="0" smtClean="0">
                <a:latin typeface="Trebuchet MS" panose="020B0603020202020204" pitchFamily="34" charset="0"/>
              </a:rPr>
              <a:t> </a:t>
            </a:r>
            <a:r>
              <a:rPr lang="en-US" sz="1800" dirty="0" err="1">
                <a:latin typeface="Trebuchet MS" panose="020B0603020202020204" pitchFamily="34" charset="0"/>
              </a:rPr>
              <a:t>concluziilor</a:t>
            </a:r>
            <a:r>
              <a:rPr lang="en-US" sz="1800" dirty="0">
                <a:latin typeface="Trebuchet MS" panose="020B0603020202020204" pitchFamily="34" charset="0"/>
              </a:rPr>
              <a:t> din </a:t>
            </a:r>
            <a:r>
              <a:rPr lang="en-US" sz="1800" dirty="0" err="1">
                <a:latin typeface="Trebuchet MS" panose="020B0603020202020204" pitchFamily="34" charset="0"/>
              </a:rPr>
              <a:t>evaluarea</a:t>
            </a:r>
            <a:r>
              <a:rPr lang="en-US" sz="1800" dirty="0">
                <a:latin typeface="Trebuchet MS" panose="020B0603020202020204" pitchFamily="34" charset="0"/>
              </a:rPr>
              <a:t> </a:t>
            </a:r>
            <a:r>
              <a:rPr lang="en-US" sz="1800" dirty="0" err="1">
                <a:latin typeface="Trebuchet MS" panose="020B0603020202020204" pitchFamily="34" charset="0"/>
              </a:rPr>
              <a:t>factorilor</a:t>
            </a:r>
            <a:r>
              <a:rPr lang="en-US" sz="1800" dirty="0">
                <a:latin typeface="Trebuchet MS" panose="020B0603020202020204" pitchFamily="34" charset="0"/>
              </a:rPr>
              <a:t> </a:t>
            </a:r>
            <a:r>
              <a:rPr lang="en-US" sz="1800" dirty="0" err="1">
                <a:latin typeface="Trebuchet MS" panose="020B0603020202020204" pitchFamily="34" charset="0"/>
              </a:rPr>
              <a:t>determinanți</a:t>
            </a:r>
            <a:r>
              <a:rPr lang="en-US" sz="1800" dirty="0">
                <a:latin typeface="Trebuchet MS" panose="020B0603020202020204" pitchFamily="34" charset="0"/>
              </a:rPr>
              <a:t> </a:t>
            </a:r>
            <a:r>
              <a:rPr lang="en-US" sz="1800" dirty="0" err="1">
                <a:latin typeface="Trebuchet MS" panose="020B0603020202020204" pitchFamily="34" charset="0"/>
              </a:rPr>
              <a:t>și</a:t>
            </a:r>
            <a:r>
              <a:rPr lang="en-US" sz="1800" dirty="0">
                <a:latin typeface="Trebuchet MS" panose="020B0603020202020204" pitchFamily="34" charset="0"/>
              </a:rPr>
              <a:t> </a:t>
            </a:r>
            <a:r>
              <a:rPr lang="en-US" sz="1800" dirty="0" err="1">
                <a:latin typeface="Trebuchet MS" panose="020B0603020202020204" pitchFamily="34" charset="0"/>
              </a:rPr>
              <a:t>rezultate</a:t>
            </a:r>
            <a:r>
              <a:rPr lang="en-US" sz="1800" dirty="0">
                <a:latin typeface="Trebuchet MS" panose="020B0603020202020204" pitchFamily="34" charset="0"/>
              </a:rPr>
              <a:t> </a:t>
            </a:r>
            <a:r>
              <a:rPr lang="en-US" sz="1800" dirty="0" err="1">
                <a:latin typeface="Trebuchet MS" panose="020B0603020202020204" pitchFamily="34" charset="0"/>
              </a:rPr>
              <a:t>în</a:t>
            </a:r>
            <a:r>
              <a:rPr lang="en-US" sz="1800" dirty="0">
                <a:latin typeface="Trebuchet MS" panose="020B0603020202020204" pitchFamily="34" charset="0"/>
              </a:rPr>
              <a:t> </a:t>
            </a:r>
            <a:r>
              <a:rPr lang="en-US" sz="1800" dirty="0" err="1">
                <a:latin typeface="Trebuchet MS" panose="020B0603020202020204" pitchFamily="34" charset="0"/>
              </a:rPr>
              <a:t>practicile</a:t>
            </a:r>
            <a:r>
              <a:rPr lang="en-US" sz="1800" dirty="0">
                <a:latin typeface="Trebuchet MS" panose="020B0603020202020204" pitchFamily="34" charset="0"/>
              </a:rPr>
              <a:t> </a:t>
            </a:r>
            <a:r>
              <a:rPr lang="en-US" sz="1800" dirty="0" err="1">
                <a:latin typeface="Trebuchet MS" panose="020B0603020202020204" pitchFamily="34" charset="0"/>
              </a:rPr>
              <a:t>manageriale</a:t>
            </a:r>
            <a:r>
              <a:rPr lang="en-US" sz="1800" dirty="0">
                <a:latin typeface="Trebuchet MS" panose="020B0603020202020204" pitchFamily="34" charset="0"/>
              </a:rPr>
              <a:t> </a:t>
            </a:r>
            <a:r>
              <a:rPr lang="en-US" sz="1800" dirty="0" err="1">
                <a:latin typeface="Trebuchet MS" panose="020B0603020202020204" pitchFamily="34" charset="0"/>
              </a:rPr>
              <a:t>constituie</a:t>
            </a:r>
            <a:r>
              <a:rPr lang="en-US" sz="1800" dirty="0">
                <a:latin typeface="Trebuchet MS" panose="020B0603020202020204" pitchFamily="34" charset="0"/>
              </a:rPr>
              <a:t> </a:t>
            </a:r>
            <a:r>
              <a:rPr lang="en-US" sz="1800" dirty="0" err="1">
                <a:latin typeface="Trebuchet MS" panose="020B0603020202020204" pitchFamily="34" charset="0"/>
              </a:rPr>
              <a:t>ciclul</a:t>
            </a:r>
            <a:r>
              <a:rPr lang="en-US" sz="1800" dirty="0">
                <a:latin typeface="Trebuchet MS" panose="020B0603020202020204" pitchFamily="34" charset="0"/>
              </a:rPr>
              <a:t> </a:t>
            </a:r>
            <a:r>
              <a:rPr lang="en-US" sz="1800" dirty="0" err="1">
                <a:latin typeface="Trebuchet MS" panose="020B0603020202020204" pitchFamily="34" charset="0"/>
              </a:rPr>
              <a:t>continuu</a:t>
            </a:r>
            <a:r>
              <a:rPr lang="en-US" sz="1800" dirty="0">
                <a:latin typeface="Trebuchet MS" panose="020B0603020202020204" pitchFamily="34" charset="0"/>
              </a:rPr>
              <a:t> de </a:t>
            </a:r>
            <a:r>
              <a:rPr lang="en-US" sz="1800" dirty="0" err="1">
                <a:latin typeface="Trebuchet MS" panose="020B0603020202020204" pitchFamily="34" charset="0"/>
              </a:rPr>
              <a:t>inovare</a:t>
            </a:r>
            <a:r>
              <a:rPr lang="en-US" sz="1800" dirty="0">
                <a:latin typeface="Trebuchet MS" panose="020B0603020202020204" pitchFamily="34" charset="0"/>
              </a:rPr>
              <a:t> </a:t>
            </a:r>
            <a:r>
              <a:rPr lang="en-US" sz="1800" dirty="0" err="1">
                <a:latin typeface="Trebuchet MS" panose="020B0603020202020204" pitchFamily="34" charset="0"/>
              </a:rPr>
              <a:t>și</a:t>
            </a:r>
            <a:r>
              <a:rPr lang="en-US" sz="1800" dirty="0">
                <a:latin typeface="Trebuchet MS" panose="020B0603020202020204" pitchFamily="34" charset="0"/>
              </a:rPr>
              <a:t> </a:t>
            </a:r>
            <a:r>
              <a:rPr lang="en-US" sz="1800" dirty="0" err="1">
                <a:latin typeface="Trebuchet MS" panose="020B0603020202020204" pitchFamily="34" charset="0"/>
              </a:rPr>
              <a:t>învățare</a:t>
            </a:r>
            <a:r>
              <a:rPr lang="en-US" sz="1800" dirty="0">
                <a:latin typeface="Trebuchet MS" panose="020B0603020202020204" pitchFamily="34" charset="0"/>
              </a:rPr>
              <a:t> care </a:t>
            </a:r>
            <a:r>
              <a:rPr lang="en-US" sz="1800" dirty="0" err="1">
                <a:latin typeface="Trebuchet MS" panose="020B0603020202020204" pitchFamily="34" charset="0"/>
              </a:rPr>
              <a:t>însoțește</a:t>
            </a:r>
            <a:r>
              <a:rPr lang="en-US" sz="1800" dirty="0">
                <a:latin typeface="Trebuchet MS" panose="020B0603020202020204" pitchFamily="34" charset="0"/>
              </a:rPr>
              <a:t> </a:t>
            </a:r>
            <a:r>
              <a:rPr lang="en-US" sz="1800" dirty="0" err="1">
                <a:latin typeface="Trebuchet MS" panose="020B0603020202020204" pitchFamily="34" charset="0"/>
              </a:rPr>
              <a:t>organizațiile</a:t>
            </a:r>
            <a:r>
              <a:rPr lang="en-US" sz="1800" dirty="0">
                <a:latin typeface="Trebuchet MS" panose="020B0603020202020204" pitchFamily="34" charset="0"/>
              </a:rPr>
              <a:t> </a:t>
            </a:r>
            <a:r>
              <a:rPr lang="en-US" sz="1800" dirty="0" err="1">
                <a:latin typeface="Trebuchet MS" panose="020B0603020202020204" pitchFamily="34" charset="0"/>
              </a:rPr>
              <a:t>în</a:t>
            </a:r>
            <a:r>
              <a:rPr lang="en-US" sz="1800" dirty="0">
                <a:latin typeface="Trebuchet MS" panose="020B0603020202020204" pitchFamily="34" charset="0"/>
              </a:rPr>
              <a:t> </a:t>
            </a:r>
            <a:r>
              <a:rPr lang="en-US" sz="1800" dirty="0" err="1">
                <a:latin typeface="Trebuchet MS" panose="020B0603020202020204" pitchFamily="34" charset="0"/>
              </a:rPr>
              <a:t>drumul</a:t>
            </a:r>
            <a:r>
              <a:rPr lang="en-US" sz="1800" dirty="0">
                <a:latin typeface="Trebuchet MS" panose="020B0603020202020204" pitchFamily="34" charset="0"/>
              </a:rPr>
              <a:t> </a:t>
            </a:r>
            <a:r>
              <a:rPr lang="en-US" sz="1800" dirty="0" err="1">
                <a:latin typeface="Trebuchet MS" panose="020B0603020202020204" pitchFamily="34" charset="0"/>
              </a:rPr>
              <a:t>lor</a:t>
            </a:r>
            <a:r>
              <a:rPr lang="en-US" sz="1800" dirty="0">
                <a:latin typeface="Trebuchet MS" panose="020B0603020202020204" pitchFamily="34" charset="0"/>
              </a:rPr>
              <a:t> </a:t>
            </a:r>
            <a:r>
              <a:rPr lang="en-US" sz="1800" dirty="0" err="1">
                <a:latin typeface="Trebuchet MS" panose="020B0603020202020204" pitchFamily="34" charset="0"/>
              </a:rPr>
              <a:t>spre</a:t>
            </a:r>
            <a:r>
              <a:rPr lang="en-US" sz="1800" dirty="0">
                <a:latin typeface="Trebuchet MS" panose="020B0603020202020204" pitchFamily="34" charset="0"/>
              </a:rPr>
              <a:t> </a:t>
            </a:r>
            <a:r>
              <a:rPr lang="en-US" sz="1800" dirty="0" err="1">
                <a:latin typeface="Trebuchet MS" panose="020B0603020202020204" pitchFamily="34" charset="0"/>
              </a:rPr>
              <a:t>excelență</a:t>
            </a:r>
            <a:r>
              <a:rPr lang="en-US" sz="1800" dirty="0">
                <a:latin typeface="Trebuchet MS" panose="020B0603020202020204" pitchFamily="34" charset="0"/>
              </a:rPr>
              <a:t>.</a:t>
            </a:r>
          </a:p>
        </p:txBody>
      </p:sp>
      <p:pic>
        <p:nvPicPr>
          <p:cNvPr id="5" name="Picture 4" descr="Header A4 Portrait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1863" y="230188"/>
            <a:ext cx="7182678" cy="715616"/>
          </a:xfrm>
          <a:prstGeom prst="rect">
            <a:avLst/>
          </a:prstGeom>
        </p:spPr>
      </p:pic>
      <p:pic>
        <p:nvPicPr>
          <p:cNvPr id="6" name="Picture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5022" y="5405187"/>
            <a:ext cx="401955" cy="59055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603747" y="6112860"/>
            <a:ext cx="701198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  <a:tabLst>
                <a:tab pos="2971800" algn="ctr"/>
                <a:tab pos="5943600" algn="r"/>
              </a:tabLst>
            </a:pPr>
            <a:r>
              <a:rPr lang="ro-RO" sz="800" dirty="0"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3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  <a:tabLst>
                <a:tab pos="2971800" algn="ctr"/>
                <a:tab pos="5943600" algn="r"/>
              </a:tabLst>
            </a:pPr>
            <a:r>
              <a:rPr lang="ro-RO" sz="800" b="1" dirty="0">
                <a:solidFill>
                  <a:srgbClr val="003399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Asigurarea performanței și managementului calității în Municipiul Ploiești - Cod SMIS 120801</a:t>
            </a:r>
            <a:endParaRPr lang="en-US" sz="3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  <a:tabLst>
                <a:tab pos="2971800" algn="ctr"/>
                <a:tab pos="5943600" algn="r"/>
              </a:tabLst>
            </a:pPr>
            <a:r>
              <a:rPr lang="ro-RO" sz="800" b="1" dirty="0">
                <a:solidFill>
                  <a:srgbClr val="003399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      Competența face diferența! Proiect selectat în cadrul Programului Operațional Capacitate Administrativă cofinanțat de Uniunea Europeană, </a:t>
            </a:r>
            <a:r>
              <a:rPr lang="ro-RO" sz="800" b="1" dirty="0" smtClean="0">
                <a:solidFill>
                  <a:srgbClr val="003399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800" b="1" dirty="0">
                <a:solidFill>
                  <a:srgbClr val="003399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din Fondul Social European</a:t>
            </a:r>
            <a:endParaRPr lang="en-US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3924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146761" y="1246909"/>
            <a:ext cx="7898476" cy="578716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>
                <a:latin typeface="Trebuchet MS" panose="020B0603020202020204" pitchFamily="34" charset="0"/>
              </a:rPr>
              <a:t>Structura </a:t>
            </a:r>
            <a:r>
              <a:rPr lang="en-US" sz="2800" b="1" dirty="0" err="1">
                <a:latin typeface="Trebuchet MS" panose="020B0603020202020204" pitchFamily="34" charset="0"/>
              </a:rPr>
              <a:t>modelului</a:t>
            </a:r>
            <a:r>
              <a:rPr lang="en-US" sz="2800" b="1" dirty="0">
                <a:latin typeface="Trebuchet MS" panose="020B0603020202020204" pitchFamily="34" charset="0"/>
              </a:rPr>
              <a:t> CAF</a:t>
            </a:r>
            <a:endParaRPr lang="en-US" sz="2800" dirty="0"/>
          </a:p>
        </p:txBody>
      </p:sp>
      <p:pic>
        <p:nvPicPr>
          <p:cNvPr id="5" name="Picture 4" descr="Header A4 Portrait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2383" y="384313"/>
            <a:ext cx="7182678" cy="715616"/>
          </a:xfrm>
          <a:prstGeom prst="rect">
            <a:avLst/>
          </a:prstGeom>
        </p:spPr>
      </p:pic>
      <p:pic>
        <p:nvPicPr>
          <p:cNvPr id="6" name="Picture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3410" y="6186583"/>
            <a:ext cx="401955" cy="59055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603747" y="6112860"/>
            <a:ext cx="701198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  <a:tabLst>
                <a:tab pos="2971800" algn="ctr"/>
                <a:tab pos="5943600" algn="r"/>
              </a:tabLst>
            </a:pPr>
            <a:r>
              <a:rPr lang="ro-RO" sz="800" dirty="0"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3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  <a:tabLst>
                <a:tab pos="2971800" algn="ctr"/>
                <a:tab pos="5943600" algn="r"/>
              </a:tabLst>
            </a:pPr>
            <a:r>
              <a:rPr lang="ro-RO" sz="800" b="1" dirty="0">
                <a:solidFill>
                  <a:srgbClr val="003399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Asigurarea performanței și managementului calității în Municipiul Ploiești - Cod SMIS 120801</a:t>
            </a:r>
            <a:endParaRPr lang="en-US" sz="3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  <a:tabLst>
                <a:tab pos="2971800" algn="ctr"/>
                <a:tab pos="5943600" algn="r"/>
              </a:tabLst>
            </a:pPr>
            <a:r>
              <a:rPr lang="ro-RO" sz="800" b="1" dirty="0">
                <a:solidFill>
                  <a:srgbClr val="003399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      Competența face diferența! Proiect selectat în cadrul Programului Operațional Capacitate Administrativă cofinanțat de Uniunea Europeană, </a:t>
            </a:r>
            <a:r>
              <a:rPr lang="ro-RO" sz="800" b="1" dirty="0" smtClean="0">
                <a:solidFill>
                  <a:srgbClr val="003399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800" b="1" dirty="0">
                <a:solidFill>
                  <a:srgbClr val="003399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din Fondul Social European</a:t>
            </a:r>
            <a:endParaRPr lang="en-US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6" name="Content Placeholder 15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3955" y="1825625"/>
            <a:ext cx="7324089" cy="4351338"/>
          </a:xfrm>
        </p:spPr>
      </p:pic>
    </p:spTree>
    <p:extLst>
      <p:ext uri="{BB962C8B-B14F-4D97-AF65-F5344CB8AC3E}">
        <p14:creationId xmlns:p14="http://schemas.microsoft.com/office/powerpoint/2010/main" val="1669998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183774" y="1304953"/>
            <a:ext cx="5536277" cy="385735"/>
          </a:xfrm>
        </p:spPr>
        <p:txBody>
          <a:bodyPr>
            <a:noAutofit/>
          </a:bodyPr>
          <a:lstStyle/>
          <a:p>
            <a:r>
              <a:rPr lang="en-US" sz="2800" b="1" dirty="0">
                <a:latin typeface="Trebuchet MS" panose="020B0603020202020204" pitchFamily="34" charset="0"/>
              </a:rPr>
              <a:t>Cele 8 </a:t>
            </a:r>
            <a:r>
              <a:rPr lang="en-US" sz="2800" b="1" dirty="0" err="1">
                <a:latin typeface="Trebuchet MS" panose="020B0603020202020204" pitchFamily="34" charset="0"/>
              </a:rPr>
              <a:t>principii</a:t>
            </a:r>
            <a:r>
              <a:rPr lang="en-US" sz="2800" b="1" dirty="0">
                <a:latin typeface="Trebuchet MS" panose="020B0603020202020204" pitchFamily="34" charset="0"/>
              </a:rPr>
              <a:t> de </a:t>
            </a:r>
            <a:r>
              <a:rPr lang="en-US" sz="2800" b="1" dirty="0" err="1">
                <a:latin typeface="Trebuchet MS" panose="020B0603020202020204" pitchFamily="34" charset="0"/>
              </a:rPr>
              <a:t>excelență</a:t>
            </a:r>
            <a:r>
              <a:rPr lang="en-US" sz="2800" b="1" dirty="0">
                <a:latin typeface="Trebuchet MS" panose="020B0603020202020204" pitchFamily="34" charset="0"/>
              </a:rPr>
              <a:t> </a:t>
            </a:r>
            <a:endParaRPr lang="en-US" sz="2800" dirty="0">
              <a:latin typeface="Trebuchet MS" panose="020B0603020202020204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733308" y="1895712"/>
            <a:ext cx="4620491" cy="3626389"/>
          </a:xfrm>
        </p:spPr>
        <p:txBody>
          <a:bodyPr>
            <a:normAutofit fontScale="77500" lnSpcReduction="20000"/>
          </a:bodyPr>
          <a:lstStyle/>
          <a:p>
            <a:endParaRPr lang="en-US" sz="1800" dirty="0" smtClean="0">
              <a:latin typeface="Trebuchet MS" panose="020B0603020202020204" pitchFamily="34" charset="0"/>
            </a:endParaRPr>
          </a:p>
          <a:p>
            <a:r>
              <a:rPr lang="en-US" sz="2300" dirty="0" smtClean="0">
                <a:latin typeface="Trebuchet MS" panose="020B0603020202020204" pitchFamily="34" charset="0"/>
              </a:rPr>
              <a:t>Ca </a:t>
            </a:r>
            <a:r>
              <a:rPr lang="en-US" sz="2300" dirty="0">
                <a:latin typeface="Trebuchet MS" panose="020B0603020202020204" pitchFamily="34" charset="0"/>
              </a:rPr>
              <a:t>instrument al </a:t>
            </a:r>
            <a:r>
              <a:rPr lang="en-US" sz="2300" dirty="0" err="1">
                <a:latin typeface="Trebuchet MS" panose="020B0603020202020204" pitchFamily="34" charset="0"/>
              </a:rPr>
              <a:t>managementului</a:t>
            </a:r>
            <a:r>
              <a:rPr lang="en-US" sz="2300" dirty="0">
                <a:latin typeface="Trebuchet MS" panose="020B0603020202020204" pitchFamily="34" charset="0"/>
              </a:rPr>
              <a:t> </a:t>
            </a:r>
            <a:r>
              <a:rPr lang="en-US" sz="2300" dirty="0" err="1">
                <a:latin typeface="Trebuchet MS" panose="020B0603020202020204" pitchFamily="34" charset="0"/>
              </a:rPr>
              <a:t>calității</a:t>
            </a:r>
            <a:r>
              <a:rPr lang="en-US" sz="2300" dirty="0">
                <a:latin typeface="Trebuchet MS" panose="020B0603020202020204" pitchFamily="34" charset="0"/>
              </a:rPr>
              <a:t> </a:t>
            </a:r>
            <a:r>
              <a:rPr lang="en-US" sz="2300" dirty="0" err="1">
                <a:latin typeface="Trebuchet MS" panose="020B0603020202020204" pitchFamily="34" charset="0"/>
              </a:rPr>
              <a:t>totale</a:t>
            </a:r>
            <a:r>
              <a:rPr lang="en-US" sz="2300" dirty="0">
                <a:latin typeface="Trebuchet MS" panose="020B0603020202020204" pitchFamily="34" charset="0"/>
              </a:rPr>
              <a:t>, CAF </a:t>
            </a:r>
            <a:r>
              <a:rPr lang="en-US" sz="2300" dirty="0" err="1">
                <a:latin typeface="Trebuchet MS" panose="020B0603020202020204" pitchFamily="34" charset="0"/>
              </a:rPr>
              <a:t>subscrie</a:t>
            </a:r>
            <a:r>
              <a:rPr lang="en-US" sz="2300" dirty="0">
                <a:latin typeface="Trebuchet MS" panose="020B0603020202020204" pitchFamily="34" charset="0"/>
              </a:rPr>
              <a:t> la </a:t>
            </a:r>
            <a:r>
              <a:rPr lang="en-US" sz="2300" dirty="0" err="1">
                <a:latin typeface="Trebuchet MS" panose="020B0603020202020204" pitchFamily="34" charset="0"/>
              </a:rPr>
              <a:t>conceptele</a:t>
            </a:r>
            <a:r>
              <a:rPr lang="en-US" sz="2300" dirty="0">
                <a:latin typeface="Trebuchet MS" panose="020B0603020202020204" pitchFamily="34" charset="0"/>
              </a:rPr>
              <a:t> </a:t>
            </a:r>
            <a:r>
              <a:rPr lang="en-US" sz="2300" dirty="0" err="1">
                <a:latin typeface="Trebuchet MS" panose="020B0603020202020204" pitchFamily="34" charset="0"/>
              </a:rPr>
              <a:t>fundamentale</a:t>
            </a:r>
            <a:r>
              <a:rPr lang="en-US" sz="2300" dirty="0">
                <a:latin typeface="Trebuchet MS" panose="020B0603020202020204" pitchFamily="34" charset="0"/>
              </a:rPr>
              <a:t> de </a:t>
            </a:r>
            <a:r>
              <a:rPr lang="en-US" sz="2300" dirty="0" err="1">
                <a:latin typeface="Trebuchet MS" panose="020B0603020202020204" pitchFamily="34" charset="0"/>
              </a:rPr>
              <a:t>excelență</a:t>
            </a:r>
            <a:r>
              <a:rPr lang="en-US" sz="2300" dirty="0">
                <a:latin typeface="Trebuchet MS" panose="020B0603020202020204" pitchFamily="34" charset="0"/>
              </a:rPr>
              <a:t> definite </a:t>
            </a:r>
            <a:r>
              <a:rPr lang="en-US" sz="2300" dirty="0" err="1">
                <a:latin typeface="Trebuchet MS" panose="020B0603020202020204" pitchFamily="34" charset="0"/>
              </a:rPr>
              <a:t>inițial</a:t>
            </a:r>
            <a:r>
              <a:rPr lang="en-US" sz="2300" dirty="0">
                <a:latin typeface="Trebuchet MS" panose="020B0603020202020204" pitchFamily="34" charset="0"/>
              </a:rPr>
              <a:t> de </a:t>
            </a:r>
            <a:r>
              <a:rPr lang="en-US" sz="2300" dirty="0" smtClean="0">
                <a:latin typeface="Trebuchet MS" panose="020B0603020202020204" pitchFamily="34" charset="0"/>
              </a:rPr>
              <a:t>EFQM (</a:t>
            </a:r>
            <a:r>
              <a:rPr lang="en-US" sz="2300" dirty="0" err="1">
                <a:latin typeface="Trebuchet MS" panose="020B0603020202020204" pitchFamily="34" charset="0"/>
              </a:rPr>
              <a:t>Modelul</a:t>
            </a:r>
            <a:r>
              <a:rPr lang="en-US" sz="2300" dirty="0">
                <a:latin typeface="Trebuchet MS" panose="020B0603020202020204" pitchFamily="34" charset="0"/>
              </a:rPr>
              <a:t> de </a:t>
            </a:r>
            <a:r>
              <a:rPr lang="en-US" sz="2300" dirty="0" err="1">
                <a:latin typeface="Trebuchet MS" panose="020B0603020202020204" pitchFamily="34" charset="0"/>
              </a:rPr>
              <a:t>Excelență</a:t>
            </a:r>
            <a:r>
              <a:rPr lang="en-US" sz="2300" dirty="0">
                <a:latin typeface="Trebuchet MS" panose="020B0603020202020204" pitchFamily="34" charset="0"/>
              </a:rPr>
              <a:t> al </a:t>
            </a:r>
            <a:r>
              <a:rPr lang="en-US" sz="2300" dirty="0" err="1">
                <a:latin typeface="Trebuchet MS" panose="020B0603020202020204" pitchFamily="34" charset="0"/>
              </a:rPr>
              <a:t>Fundației</a:t>
            </a:r>
            <a:r>
              <a:rPr lang="en-US" sz="2300" dirty="0">
                <a:latin typeface="Trebuchet MS" panose="020B0603020202020204" pitchFamily="34" charset="0"/>
              </a:rPr>
              <a:t> </a:t>
            </a:r>
            <a:r>
              <a:rPr lang="en-US" sz="2300" dirty="0" err="1">
                <a:latin typeface="Trebuchet MS" panose="020B0603020202020204" pitchFamily="34" charset="0"/>
              </a:rPr>
              <a:t>Europene</a:t>
            </a:r>
            <a:r>
              <a:rPr lang="en-US" sz="2300" dirty="0">
                <a:latin typeface="Trebuchet MS" panose="020B0603020202020204" pitchFamily="34" charset="0"/>
              </a:rPr>
              <a:t> </a:t>
            </a:r>
            <a:r>
              <a:rPr lang="en-US" sz="2300" dirty="0" err="1">
                <a:latin typeface="Trebuchet MS" panose="020B0603020202020204" pitchFamily="34" charset="0"/>
              </a:rPr>
              <a:t>pentru</a:t>
            </a:r>
            <a:r>
              <a:rPr lang="en-US" sz="2300" dirty="0">
                <a:latin typeface="Trebuchet MS" panose="020B0603020202020204" pitchFamily="34" charset="0"/>
              </a:rPr>
              <a:t> </a:t>
            </a:r>
            <a:r>
              <a:rPr lang="en-US" sz="2300" dirty="0" err="1">
                <a:latin typeface="Trebuchet MS" panose="020B0603020202020204" pitchFamily="34" charset="0"/>
              </a:rPr>
              <a:t>Managementul</a:t>
            </a:r>
            <a:r>
              <a:rPr lang="en-US" sz="2300" dirty="0">
                <a:latin typeface="Trebuchet MS" panose="020B0603020202020204" pitchFamily="34" charset="0"/>
              </a:rPr>
              <a:t> </a:t>
            </a:r>
            <a:r>
              <a:rPr lang="en-US" sz="2300" dirty="0" err="1" smtClean="0">
                <a:latin typeface="Trebuchet MS" panose="020B0603020202020204" pitchFamily="34" charset="0"/>
              </a:rPr>
              <a:t>Calității</a:t>
            </a:r>
            <a:r>
              <a:rPr lang="en-US" sz="2300" dirty="0" smtClean="0">
                <a:latin typeface="Trebuchet MS" panose="020B0603020202020204" pitchFamily="34" charset="0"/>
              </a:rPr>
              <a:t>), </a:t>
            </a:r>
            <a:r>
              <a:rPr lang="en-US" sz="2300" dirty="0">
                <a:latin typeface="Trebuchet MS" panose="020B0603020202020204" pitchFamily="34" charset="0"/>
              </a:rPr>
              <a:t>le traduce </a:t>
            </a:r>
            <a:r>
              <a:rPr lang="en-US" sz="2300" dirty="0" err="1">
                <a:latin typeface="Trebuchet MS" panose="020B0603020202020204" pitchFamily="34" charset="0"/>
              </a:rPr>
              <a:t>în</a:t>
            </a:r>
            <a:r>
              <a:rPr lang="en-US" sz="2300" dirty="0">
                <a:latin typeface="Trebuchet MS" panose="020B0603020202020204" pitchFamily="34" charset="0"/>
              </a:rPr>
              <a:t> </a:t>
            </a:r>
            <a:r>
              <a:rPr lang="en-US" sz="2300" dirty="0" err="1">
                <a:latin typeface="Trebuchet MS" panose="020B0603020202020204" pitchFamily="34" charset="0"/>
              </a:rPr>
              <a:t>contextul</a:t>
            </a:r>
            <a:r>
              <a:rPr lang="en-US" sz="2300" dirty="0">
                <a:latin typeface="Trebuchet MS" panose="020B0603020202020204" pitchFamily="34" charset="0"/>
              </a:rPr>
              <a:t> </a:t>
            </a:r>
            <a:r>
              <a:rPr lang="en-US" sz="2300" dirty="0" err="1">
                <a:latin typeface="Trebuchet MS" panose="020B0603020202020204" pitchFamily="34" charset="0"/>
              </a:rPr>
              <a:t>sectorului</a:t>
            </a:r>
            <a:r>
              <a:rPr lang="en-US" sz="2300" dirty="0">
                <a:latin typeface="Trebuchet MS" panose="020B0603020202020204" pitchFamily="34" charset="0"/>
              </a:rPr>
              <a:t> public </a:t>
            </a:r>
            <a:r>
              <a:rPr lang="en-US" sz="2300" dirty="0" err="1" smtClean="0">
                <a:latin typeface="Trebuchet MS" panose="020B0603020202020204" pitchFamily="34" charset="0"/>
              </a:rPr>
              <a:t>și</a:t>
            </a:r>
            <a:r>
              <a:rPr lang="en-US" sz="2300" dirty="0" smtClean="0">
                <a:latin typeface="Trebuchet MS" panose="020B0603020202020204" pitchFamily="34" charset="0"/>
              </a:rPr>
              <a:t> </a:t>
            </a:r>
            <a:r>
              <a:rPr lang="en-US" sz="2300" dirty="0" err="1">
                <a:latin typeface="Trebuchet MS" panose="020B0603020202020204" pitchFamily="34" charset="0"/>
              </a:rPr>
              <a:t>urmărește</a:t>
            </a:r>
            <a:r>
              <a:rPr lang="en-US" sz="2300" dirty="0">
                <a:latin typeface="Trebuchet MS" panose="020B0603020202020204" pitchFamily="34" charset="0"/>
              </a:rPr>
              <a:t> </a:t>
            </a:r>
            <a:r>
              <a:rPr lang="en-US" sz="2300" dirty="0" err="1">
                <a:latin typeface="Trebuchet MS" panose="020B0603020202020204" pitchFamily="34" charset="0"/>
              </a:rPr>
              <a:t>îmbunătățirea</a:t>
            </a:r>
            <a:r>
              <a:rPr lang="en-US" sz="2300" dirty="0">
                <a:latin typeface="Trebuchet MS" panose="020B0603020202020204" pitchFamily="34" charset="0"/>
              </a:rPr>
              <a:t> </a:t>
            </a:r>
            <a:r>
              <a:rPr lang="en-US" sz="2300" dirty="0" err="1">
                <a:latin typeface="Trebuchet MS" panose="020B0603020202020204" pitchFamily="34" charset="0"/>
              </a:rPr>
              <a:t>performanței</a:t>
            </a:r>
            <a:r>
              <a:rPr lang="en-US" sz="2300" dirty="0">
                <a:latin typeface="Trebuchet MS" panose="020B0603020202020204" pitchFamily="34" charset="0"/>
              </a:rPr>
              <a:t> </a:t>
            </a:r>
            <a:r>
              <a:rPr lang="en-US" sz="2300" dirty="0" err="1">
                <a:latin typeface="Trebuchet MS" panose="020B0603020202020204" pitchFamily="34" charset="0"/>
              </a:rPr>
              <a:t>organizațiilor</a:t>
            </a:r>
            <a:r>
              <a:rPr lang="en-US" sz="2300" dirty="0">
                <a:latin typeface="Trebuchet MS" panose="020B0603020202020204" pitchFamily="34" charset="0"/>
              </a:rPr>
              <a:t> </a:t>
            </a:r>
            <a:r>
              <a:rPr lang="en-US" sz="2300" dirty="0" err="1">
                <a:latin typeface="Trebuchet MS" panose="020B0603020202020204" pitchFamily="34" charset="0"/>
              </a:rPr>
              <a:t>publice</a:t>
            </a:r>
            <a:r>
              <a:rPr lang="en-US" sz="2300" dirty="0">
                <a:latin typeface="Trebuchet MS" panose="020B0603020202020204" pitchFamily="34" charset="0"/>
              </a:rPr>
              <a:t> </a:t>
            </a:r>
            <a:r>
              <a:rPr lang="en-US" sz="2300" dirty="0" err="1">
                <a:latin typeface="Trebuchet MS" panose="020B0603020202020204" pitchFamily="34" charset="0"/>
              </a:rPr>
              <a:t>pe</a:t>
            </a:r>
            <a:r>
              <a:rPr lang="en-US" sz="2300" dirty="0">
                <a:latin typeface="Trebuchet MS" panose="020B0603020202020204" pitchFamily="34" charset="0"/>
              </a:rPr>
              <a:t> </a:t>
            </a:r>
            <a:r>
              <a:rPr lang="en-US" sz="2300" dirty="0" err="1">
                <a:latin typeface="Trebuchet MS" panose="020B0603020202020204" pitchFamily="34" charset="0"/>
              </a:rPr>
              <a:t>baza</a:t>
            </a:r>
            <a:r>
              <a:rPr lang="en-US" sz="2300" dirty="0">
                <a:latin typeface="Trebuchet MS" panose="020B0603020202020204" pitchFamily="34" charset="0"/>
              </a:rPr>
              <a:t> </a:t>
            </a:r>
            <a:r>
              <a:rPr lang="en-US" sz="2300" dirty="0" err="1">
                <a:latin typeface="Trebuchet MS" panose="020B0603020202020204" pitchFamily="34" charset="0"/>
              </a:rPr>
              <a:t>acestor</a:t>
            </a:r>
            <a:r>
              <a:rPr lang="en-US" sz="2300" dirty="0">
                <a:latin typeface="Trebuchet MS" panose="020B0603020202020204" pitchFamily="34" charset="0"/>
              </a:rPr>
              <a:t> </a:t>
            </a:r>
            <a:r>
              <a:rPr lang="en-US" sz="2300" dirty="0" err="1">
                <a:latin typeface="Trebuchet MS" panose="020B0603020202020204" pitchFamily="34" charset="0"/>
              </a:rPr>
              <a:t>concepte</a:t>
            </a:r>
            <a:r>
              <a:rPr lang="en-US" sz="2300" dirty="0">
                <a:latin typeface="Trebuchet MS" panose="020B0603020202020204" pitchFamily="34" charset="0"/>
              </a:rPr>
              <a:t>. </a:t>
            </a:r>
            <a:endParaRPr lang="en-US" sz="2300" dirty="0" smtClean="0">
              <a:latin typeface="Trebuchet MS" panose="020B0603020202020204" pitchFamily="34" charset="0"/>
            </a:endParaRPr>
          </a:p>
          <a:p>
            <a:pPr marL="0" indent="0">
              <a:buNone/>
            </a:pPr>
            <a:endParaRPr lang="en-US" sz="2300" dirty="0">
              <a:latin typeface="Trebuchet MS" panose="020B0603020202020204" pitchFamily="34" charset="0"/>
            </a:endParaRPr>
          </a:p>
          <a:p>
            <a:r>
              <a:rPr lang="en-US" sz="2300" dirty="0" err="1">
                <a:latin typeface="Trebuchet MS" panose="020B0603020202020204" pitchFamily="34" charset="0"/>
              </a:rPr>
              <a:t>Aceste</a:t>
            </a:r>
            <a:r>
              <a:rPr lang="en-US" sz="2300" dirty="0">
                <a:latin typeface="Trebuchet MS" panose="020B0603020202020204" pitchFamily="34" charset="0"/>
              </a:rPr>
              <a:t> </a:t>
            </a:r>
            <a:r>
              <a:rPr lang="en-US" sz="2300" dirty="0" err="1">
                <a:latin typeface="Trebuchet MS" panose="020B0603020202020204" pitchFamily="34" charset="0"/>
              </a:rPr>
              <a:t>principii</a:t>
            </a:r>
            <a:r>
              <a:rPr lang="en-US" sz="2300" dirty="0">
                <a:latin typeface="Trebuchet MS" panose="020B0603020202020204" pitchFamily="34" charset="0"/>
              </a:rPr>
              <a:t> </a:t>
            </a:r>
            <a:r>
              <a:rPr lang="en-US" sz="2300" dirty="0" err="1">
                <a:latin typeface="Trebuchet MS" panose="020B0603020202020204" pitchFamily="34" charset="0"/>
              </a:rPr>
              <a:t>fac</a:t>
            </a:r>
            <a:r>
              <a:rPr lang="en-US" sz="2300" dirty="0">
                <a:latin typeface="Trebuchet MS" panose="020B0603020202020204" pitchFamily="34" charset="0"/>
              </a:rPr>
              <a:t> </a:t>
            </a:r>
            <a:r>
              <a:rPr lang="en-US" sz="2300" dirty="0" err="1">
                <a:latin typeface="Trebuchet MS" panose="020B0603020202020204" pitchFamily="34" charset="0"/>
              </a:rPr>
              <a:t>diferența</a:t>
            </a:r>
            <a:r>
              <a:rPr lang="en-US" sz="2300" dirty="0">
                <a:latin typeface="Trebuchet MS" panose="020B0603020202020204" pitchFamily="34" charset="0"/>
              </a:rPr>
              <a:t> </a:t>
            </a:r>
            <a:r>
              <a:rPr lang="en-US" sz="2300" dirty="0" err="1">
                <a:latin typeface="Trebuchet MS" panose="020B0603020202020204" pitchFamily="34" charset="0"/>
              </a:rPr>
              <a:t>între</a:t>
            </a:r>
            <a:r>
              <a:rPr lang="en-US" sz="2300" dirty="0">
                <a:latin typeface="Trebuchet MS" panose="020B0603020202020204" pitchFamily="34" charset="0"/>
              </a:rPr>
              <a:t> </a:t>
            </a:r>
            <a:r>
              <a:rPr lang="en-US" sz="2300" dirty="0" err="1">
                <a:latin typeface="Trebuchet MS" panose="020B0603020202020204" pitchFamily="34" charset="0"/>
              </a:rPr>
              <a:t>organizația</a:t>
            </a:r>
            <a:r>
              <a:rPr lang="en-US" sz="2300" dirty="0">
                <a:latin typeface="Trebuchet MS" panose="020B0603020202020204" pitchFamily="34" charset="0"/>
              </a:rPr>
              <a:t> </a:t>
            </a:r>
            <a:r>
              <a:rPr lang="en-US" sz="2300" dirty="0" err="1">
                <a:latin typeface="Trebuchet MS" panose="020B0603020202020204" pitchFamily="34" charset="0"/>
              </a:rPr>
              <a:t>publică</a:t>
            </a:r>
            <a:r>
              <a:rPr lang="en-US" sz="2300" dirty="0">
                <a:latin typeface="Trebuchet MS" panose="020B0603020202020204" pitchFamily="34" charset="0"/>
              </a:rPr>
              <a:t> </a:t>
            </a:r>
            <a:r>
              <a:rPr lang="en-US" sz="2300" dirty="0" err="1">
                <a:latin typeface="Trebuchet MS" panose="020B0603020202020204" pitchFamily="34" charset="0"/>
              </a:rPr>
              <a:t>birocratică</a:t>
            </a:r>
            <a:r>
              <a:rPr lang="en-US" sz="2300" dirty="0">
                <a:latin typeface="Trebuchet MS" panose="020B0603020202020204" pitchFamily="34" charset="0"/>
              </a:rPr>
              <a:t> </a:t>
            </a:r>
            <a:r>
              <a:rPr lang="en-US" sz="2300" dirty="0" err="1">
                <a:latin typeface="Trebuchet MS" panose="020B0603020202020204" pitchFamily="34" charset="0"/>
              </a:rPr>
              <a:t>tradițională</a:t>
            </a:r>
            <a:r>
              <a:rPr lang="en-US" sz="2300" dirty="0">
                <a:latin typeface="Trebuchet MS" panose="020B0603020202020204" pitchFamily="34" charset="0"/>
              </a:rPr>
              <a:t> </a:t>
            </a:r>
            <a:r>
              <a:rPr lang="en-US" sz="2300" dirty="0" err="1">
                <a:latin typeface="Trebuchet MS" panose="020B0603020202020204" pitchFamily="34" charset="0"/>
              </a:rPr>
              <a:t>și</a:t>
            </a:r>
            <a:r>
              <a:rPr lang="en-US" sz="2300" dirty="0">
                <a:latin typeface="Trebuchet MS" panose="020B0603020202020204" pitchFamily="34" charset="0"/>
              </a:rPr>
              <a:t> </a:t>
            </a:r>
            <a:r>
              <a:rPr lang="en-US" sz="2300" dirty="0" err="1">
                <a:latin typeface="Trebuchet MS" panose="020B0603020202020204" pitchFamily="34" charset="0"/>
              </a:rPr>
              <a:t>cea</a:t>
            </a:r>
            <a:r>
              <a:rPr lang="en-US" sz="2300" dirty="0">
                <a:latin typeface="Trebuchet MS" panose="020B0603020202020204" pitchFamily="34" charset="0"/>
              </a:rPr>
              <a:t> </a:t>
            </a:r>
            <a:r>
              <a:rPr lang="en-US" sz="2300" dirty="0" err="1">
                <a:latin typeface="Trebuchet MS" panose="020B0603020202020204" pitchFamily="34" charset="0"/>
              </a:rPr>
              <a:t>orientată</a:t>
            </a:r>
            <a:r>
              <a:rPr lang="en-US" sz="2300" dirty="0">
                <a:latin typeface="Trebuchet MS" panose="020B0603020202020204" pitchFamily="34" charset="0"/>
              </a:rPr>
              <a:t> </a:t>
            </a:r>
            <a:r>
              <a:rPr lang="en-US" sz="2300" dirty="0" err="1">
                <a:latin typeface="Trebuchet MS" panose="020B0603020202020204" pitchFamily="34" charset="0"/>
              </a:rPr>
              <a:t>spre</a:t>
            </a:r>
            <a:r>
              <a:rPr lang="en-US" sz="2300" dirty="0">
                <a:latin typeface="Trebuchet MS" panose="020B0603020202020204" pitchFamily="34" charset="0"/>
              </a:rPr>
              <a:t> </a:t>
            </a:r>
            <a:r>
              <a:rPr lang="en-US" sz="2300" dirty="0" err="1">
                <a:latin typeface="Trebuchet MS" panose="020B0603020202020204" pitchFamily="34" charset="0"/>
              </a:rPr>
              <a:t>calitatea</a:t>
            </a:r>
            <a:r>
              <a:rPr lang="en-US" sz="2300" dirty="0">
                <a:latin typeface="Trebuchet MS" panose="020B0603020202020204" pitchFamily="34" charset="0"/>
              </a:rPr>
              <a:t> </a:t>
            </a:r>
            <a:r>
              <a:rPr lang="en-US" sz="2300" dirty="0" err="1">
                <a:latin typeface="Trebuchet MS" panose="020B0603020202020204" pitchFamily="34" charset="0"/>
              </a:rPr>
              <a:t>totală</a:t>
            </a:r>
            <a:r>
              <a:rPr lang="en-US" sz="2300" dirty="0" smtClean="0">
                <a:latin typeface="Trebuchet MS" panose="020B0603020202020204" pitchFamily="34" charset="0"/>
              </a:rPr>
              <a:t>.</a:t>
            </a:r>
          </a:p>
          <a:p>
            <a:endParaRPr lang="en-US" sz="1800" dirty="0">
              <a:latin typeface="Trebuchet MS" panose="020B0603020202020204" pitchFamily="34" charset="0"/>
            </a:endParaRPr>
          </a:p>
        </p:txBody>
      </p:sp>
      <p:pic>
        <p:nvPicPr>
          <p:cNvPr id="5" name="Picture 4" descr="Header A4 Portrait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2383" y="384313"/>
            <a:ext cx="7182678" cy="715616"/>
          </a:xfrm>
          <a:prstGeom prst="rect">
            <a:avLst/>
          </a:prstGeom>
        </p:spPr>
      </p:pic>
      <p:pic>
        <p:nvPicPr>
          <p:cNvPr id="6" name="Picture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3722" y="5556885"/>
            <a:ext cx="401955" cy="59055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603747" y="6112860"/>
            <a:ext cx="701198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  <a:tabLst>
                <a:tab pos="2971800" algn="ctr"/>
                <a:tab pos="5943600" algn="r"/>
              </a:tabLst>
            </a:pPr>
            <a:r>
              <a:rPr lang="ro-RO" sz="800" dirty="0"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3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  <a:tabLst>
                <a:tab pos="2971800" algn="ctr"/>
                <a:tab pos="5943600" algn="r"/>
              </a:tabLst>
            </a:pPr>
            <a:r>
              <a:rPr lang="ro-RO" sz="800" b="1" dirty="0">
                <a:solidFill>
                  <a:srgbClr val="003399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Asigurarea performanței și managementului calității în Municipiul Ploiești - Cod SMIS 120801</a:t>
            </a:r>
            <a:endParaRPr lang="en-US" sz="3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  <a:tabLst>
                <a:tab pos="2971800" algn="ctr"/>
                <a:tab pos="5943600" algn="r"/>
              </a:tabLst>
            </a:pPr>
            <a:r>
              <a:rPr lang="ro-RO" sz="800" b="1" dirty="0">
                <a:solidFill>
                  <a:srgbClr val="003399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      Competența face diferența! Proiect selectat în cadrul Programului Operațional Capacitate Administrativă cofinanțat de Uniunea Europeană, </a:t>
            </a:r>
            <a:r>
              <a:rPr lang="ro-RO" sz="800" b="1" dirty="0" smtClean="0">
                <a:solidFill>
                  <a:srgbClr val="003399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800" b="1" dirty="0">
                <a:solidFill>
                  <a:srgbClr val="003399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din Fondul Social European</a:t>
            </a:r>
            <a:endParaRPr lang="en-US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7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14401" y="1895712"/>
            <a:ext cx="4705004" cy="3956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21632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363287" y="1141347"/>
            <a:ext cx="8977746" cy="50457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100" b="1" dirty="0" smtClean="0">
                <a:latin typeface="Trebuchet MS" panose="020B0603020202020204" pitchFamily="34" charset="0"/>
              </a:rPr>
              <a:t/>
            </a:r>
            <a:br>
              <a:rPr lang="en-US" sz="3100" b="1" dirty="0" smtClean="0">
                <a:latin typeface="Trebuchet MS" panose="020B0603020202020204" pitchFamily="34" charset="0"/>
              </a:rPr>
            </a:br>
            <a:r>
              <a:rPr lang="en-US" sz="3100" b="1" dirty="0" smtClean="0">
                <a:latin typeface="Trebuchet MS" panose="020B0603020202020204" pitchFamily="34" charset="0"/>
              </a:rPr>
              <a:t/>
            </a:r>
            <a:br>
              <a:rPr lang="en-US" sz="3100" b="1" dirty="0" smtClean="0">
                <a:latin typeface="Trebuchet MS" panose="020B0603020202020204" pitchFamily="34" charset="0"/>
              </a:rPr>
            </a:br>
            <a:r>
              <a:rPr lang="en-US" sz="3100" b="1" dirty="0" smtClean="0">
                <a:latin typeface="Trebuchet MS" panose="020B0603020202020204" pitchFamily="34" charset="0"/>
              </a:rPr>
              <a:t>Valorile </a:t>
            </a:r>
            <a:r>
              <a:rPr lang="en-US" sz="3100" b="1" dirty="0" err="1">
                <a:latin typeface="Trebuchet MS" panose="020B0603020202020204" pitchFamily="34" charset="0"/>
              </a:rPr>
              <a:t>comune</a:t>
            </a:r>
            <a:r>
              <a:rPr lang="en-US" sz="3100" b="1" dirty="0">
                <a:latin typeface="Trebuchet MS" panose="020B0603020202020204" pitchFamily="34" charset="0"/>
              </a:rPr>
              <a:t> ale </a:t>
            </a:r>
            <a:r>
              <a:rPr lang="en-US" sz="3100" b="1" dirty="0" err="1">
                <a:latin typeface="Trebuchet MS" panose="020B0603020202020204" pitchFamily="34" charset="0"/>
              </a:rPr>
              <a:t>sectorului</a:t>
            </a:r>
            <a:r>
              <a:rPr lang="en-US" sz="3100" b="1" dirty="0">
                <a:latin typeface="Trebuchet MS" panose="020B0603020202020204" pitchFamily="34" charset="0"/>
              </a:rPr>
              <a:t> public </a:t>
            </a:r>
            <a:r>
              <a:rPr lang="en-US" sz="3100" b="1" dirty="0" err="1">
                <a:latin typeface="Trebuchet MS" panose="020B0603020202020204" pitchFamily="34" charset="0"/>
              </a:rPr>
              <a:t>european</a:t>
            </a:r>
            <a:r>
              <a:rPr lang="en-US" sz="3100" b="1" dirty="0"/>
              <a:t>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 err="1" smtClean="0">
                <a:latin typeface="Trebuchet MS" panose="020B0603020202020204" pitchFamily="34" charset="0"/>
              </a:rPr>
              <a:t>Pe</a:t>
            </a:r>
            <a:r>
              <a:rPr lang="en-US" sz="1800" dirty="0" smtClean="0">
                <a:latin typeface="Trebuchet MS" panose="020B0603020202020204" pitchFamily="34" charset="0"/>
              </a:rPr>
              <a:t> </a:t>
            </a:r>
            <a:r>
              <a:rPr lang="en-US" sz="1800" dirty="0" err="1" smtClean="0">
                <a:latin typeface="Trebuchet MS" panose="020B0603020202020204" pitchFamily="34" charset="0"/>
              </a:rPr>
              <a:t>lângă</a:t>
            </a:r>
            <a:r>
              <a:rPr lang="en-US" sz="1800" dirty="0" smtClean="0">
                <a:latin typeface="Trebuchet MS" panose="020B0603020202020204" pitchFamily="34" charset="0"/>
              </a:rPr>
              <a:t> </a:t>
            </a:r>
            <a:r>
              <a:rPr lang="en-US" sz="1800" dirty="0" err="1" smtClean="0">
                <a:latin typeface="Trebuchet MS" panose="020B0603020202020204" pitchFamily="34" charset="0"/>
              </a:rPr>
              <a:t>interpretarea</a:t>
            </a:r>
            <a:r>
              <a:rPr lang="en-US" sz="1800" dirty="0" smtClean="0">
                <a:latin typeface="Trebuchet MS" panose="020B0603020202020204" pitchFamily="34" charset="0"/>
              </a:rPr>
              <a:t> </a:t>
            </a:r>
            <a:r>
              <a:rPr lang="en-US" sz="1800" dirty="0" err="1" smtClean="0">
                <a:latin typeface="Trebuchet MS" panose="020B0603020202020204" pitchFamily="34" charset="0"/>
              </a:rPr>
              <a:t>specifică</a:t>
            </a:r>
            <a:r>
              <a:rPr lang="en-US" sz="1800" dirty="0" smtClean="0">
                <a:latin typeface="Trebuchet MS" panose="020B0603020202020204" pitchFamily="34" charset="0"/>
              </a:rPr>
              <a:t> a </a:t>
            </a:r>
            <a:r>
              <a:rPr lang="en-US" sz="1800" dirty="0" err="1" smtClean="0">
                <a:latin typeface="Trebuchet MS" panose="020B0603020202020204" pitchFamily="34" charset="0"/>
              </a:rPr>
              <a:t>principiilor</a:t>
            </a:r>
            <a:r>
              <a:rPr lang="en-US" sz="1800" dirty="0" smtClean="0">
                <a:latin typeface="Trebuchet MS" panose="020B0603020202020204" pitchFamily="34" charset="0"/>
              </a:rPr>
              <a:t> de </a:t>
            </a:r>
            <a:r>
              <a:rPr lang="en-US" sz="1800" dirty="0" err="1" smtClean="0">
                <a:latin typeface="Trebuchet MS" panose="020B0603020202020204" pitchFamily="34" charset="0"/>
              </a:rPr>
              <a:t>excelență</a:t>
            </a:r>
            <a:r>
              <a:rPr lang="en-US" sz="1800" dirty="0" smtClean="0">
                <a:latin typeface="Trebuchet MS" panose="020B0603020202020204" pitchFamily="34" charset="0"/>
              </a:rPr>
              <a:t> </a:t>
            </a:r>
            <a:r>
              <a:rPr lang="en-US" sz="1800" dirty="0" err="1" smtClean="0">
                <a:latin typeface="Trebuchet MS" panose="020B0603020202020204" pitchFamily="34" charset="0"/>
              </a:rPr>
              <a:t>pentru</a:t>
            </a:r>
            <a:r>
              <a:rPr lang="en-US" sz="1800" dirty="0" smtClean="0">
                <a:latin typeface="Trebuchet MS" panose="020B0603020202020204" pitchFamily="34" charset="0"/>
              </a:rPr>
              <a:t> </a:t>
            </a:r>
            <a:r>
              <a:rPr lang="en-US" sz="1800" dirty="0" err="1" smtClean="0">
                <a:latin typeface="Trebuchet MS" panose="020B0603020202020204" pitchFamily="34" charset="0"/>
              </a:rPr>
              <a:t>sectorul</a:t>
            </a:r>
            <a:r>
              <a:rPr lang="en-US" sz="1800" dirty="0" smtClean="0">
                <a:latin typeface="Trebuchet MS" panose="020B0603020202020204" pitchFamily="34" charset="0"/>
              </a:rPr>
              <a:t> public, </a:t>
            </a:r>
            <a:r>
              <a:rPr lang="en-US" sz="1800" dirty="0" err="1" smtClean="0">
                <a:latin typeface="Trebuchet MS" panose="020B0603020202020204" pitchFamily="34" charset="0"/>
              </a:rPr>
              <a:t>managementul</a:t>
            </a:r>
            <a:r>
              <a:rPr lang="en-US" sz="1800" dirty="0" smtClean="0">
                <a:latin typeface="Trebuchet MS" panose="020B0603020202020204" pitchFamily="34" charset="0"/>
              </a:rPr>
              <a:t> public </a:t>
            </a:r>
            <a:r>
              <a:rPr lang="en-US" sz="1800" dirty="0" err="1" smtClean="0">
                <a:latin typeface="Trebuchet MS" panose="020B0603020202020204" pitchFamily="34" charset="0"/>
              </a:rPr>
              <a:t>și</a:t>
            </a:r>
            <a:r>
              <a:rPr lang="en-US" sz="1800" dirty="0" smtClean="0">
                <a:latin typeface="Trebuchet MS" panose="020B0603020202020204" pitchFamily="34" charset="0"/>
              </a:rPr>
              <a:t> </a:t>
            </a:r>
            <a:r>
              <a:rPr lang="en-US" sz="1800" dirty="0" err="1" smtClean="0">
                <a:latin typeface="Trebuchet MS" panose="020B0603020202020204" pitchFamily="34" charset="0"/>
              </a:rPr>
              <a:t>calitatea</a:t>
            </a:r>
            <a:r>
              <a:rPr lang="en-US" sz="1800" dirty="0" smtClean="0">
                <a:latin typeface="Trebuchet MS" panose="020B0603020202020204" pitchFamily="34" charset="0"/>
              </a:rPr>
              <a:t> </a:t>
            </a:r>
            <a:r>
              <a:rPr lang="en-US" sz="1800" dirty="0" err="1" smtClean="0">
                <a:latin typeface="Trebuchet MS" panose="020B0603020202020204" pitchFamily="34" charset="0"/>
              </a:rPr>
              <a:t>în</a:t>
            </a:r>
            <a:r>
              <a:rPr lang="en-US" sz="1800" dirty="0" smtClean="0">
                <a:latin typeface="Trebuchet MS" panose="020B0603020202020204" pitchFamily="34" charset="0"/>
              </a:rPr>
              <a:t> </a:t>
            </a:r>
            <a:r>
              <a:rPr lang="en-US" sz="1800" dirty="0" err="1" smtClean="0">
                <a:latin typeface="Trebuchet MS" panose="020B0603020202020204" pitchFamily="34" charset="0"/>
              </a:rPr>
              <a:t>sectorul</a:t>
            </a:r>
            <a:r>
              <a:rPr lang="en-US" sz="1800" dirty="0" smtClean="0">
                <a:latin typeface="Trebuchet MS" panose="020B0603020202020204" pitchFamily="34" charset="0"/>
              </a:rPr>
              <a:t> public au o </a:t>
            </a:r>
            <a:r>
              <a:rPr lang="en-US" sz="1800" dirty="0" err="1" smtClean="0">
                <a:latin typeface="Trebuchet MS" panose="020B0603020202020204" pitchFamily="34" charset="0"/>
              </a:rPr>
              <a:t>serie</a:t>
            </a:r>
            <a:r>
              <a:rPr lang="en-US" sz="1800" dirty="0" smtClean="0">
                <a:latin typeface="Trebuchet MS" panose="020B0603020202020204" pitchFamily="34" charset="0"/>
              </a:rPr>
              <a:t> de </a:t>
            </a:r>
            <a:r>
              <a:rPr lang="en-US" sz="1800" dirty="0" err="1" smtClean="0">
                <a:latin typeface="Trebuchet MS" panose="020B0603020202020204" pitchFamily="34" charset="0"/>
              </a:rPr>
              <a:t>condiții</a:t>
            </a:r>
            <a:r>
              <a:rPr lang="en-US" sz="1800" dirty="0" smtClean="0">
                <a:latin typeface="Trebuchet MS" panose="020B0603020202020204" pitchFamily="34" charset="0"/>
              </a:rPr>
              <a:t> </a:t>
            </a:r>
            <a:r>
              <a:rPr lang="en-US" sz="1800" dirty="0" err="1" smtClean="0">
                <a:latin typeface="Trebuchet MS" panose="020B0603020202020204" pitchFamily="34" charset="0"/>
              </a:rPr>
              <a:t>unice</a:t>
            </a:r>
            <a:r>
              <a:rPr lang="en-US" sz="1800" dirty="0" smtClean="0">
                <a:latin typeface="Trebuchet MS" panose="020B0603020202020204" pitchFamily="34" charset="0"/>
              </a:rPr>
              <a:t> </a:t>
            </a:r>
            <a:r>
              <a:rPr lang="en-US" sz="1800" dirty="0" err="1" smtClean="0">
                <a:latin typeface="Trebuchet MS" panose="020B0603020202020204" pitchFamily="34" charset="0"/>
              </a:rPr>
              <a:t>în</a:t>
            </a:r>
            <a:r>
              <a:rPr lang="en-US" sz="1800" dirty="0" smtClean="0">
                <a:latin typeface="Trebuchet MS" panose="020B0603020202020204" pitchFamily="34" charset="0"/>
              </a:rPr>
              <a:t> </a:t>
            </a:r>
            <a:r>
              <a:rPr lang="en-US" sz="1800" dirty="0" err="1" smtClean="0">
                <a:latin typeface="Trebuchet MS" panose="020B0603020202020204" pitchFamily="34" charset="0"/>
              </a:rPr>
              <a:t>comparație</a:t>
            </a:r>
            <a:r>
              <a:rPr lang="en-US" sz="1800" dirty="0" smtClean="0">
                <a:latin typeface="Trebuchet MS" panose="020B0603020202020204" pitchFamily="34" charset="0"/>
              </a:rPr>
              <a:t> </a:t>
            </a:r>
            <a:r>
              <a:rPr lang="en-US" sz="1800" dirty="0">
                <a:latin typeface="Trebuchet MS" panose="020B0603020202020204" pitchFamily="34" charset="0"/>
              </a:rPr>
              <a:t>cu </a:t>
            </a:r>
            <a:r>
              <a:rPr lang="en-US" sz="1800" dirty="0" err="1">
                <a:latin typeface="Trebuchet MS" panose="020B0603020202020204" pitchFamily="34" charset="0"/>
              </a:rPr>
              <a:t>sectorul</a:t>
            </a:r>
            <a:r>
              <a:rPr lang="en-US" sz="1800" dirty="0">
                <a:latin typeface="Trebuchet MS" panose="020B0603020202020204" pitchFamily="34" charset="0"/>
              </a:rPr>
              <a:t> </a:t>
            </a:r>
            <a:r>
              <a:rPr lang="en-US" sz="1800" dirty="0" err="1">
                <a:latin typeface="Trebuchet MS" panose="020B0603020202020204" pitchFamily="34" charset="0"/>
              </a:rPr>
              <a:t>privat</a:t>
            </a:r>
            <a:r>
              <a:rPr lang="en-US" sz="1800" dirty="0">
                <a:latin typeface="Trebuchet MS" panose="020B0603020202020204" pitchFamily="34" charset="0"/>
              </a:rPr>
              <a:t>. </a:t>
            </a:r>
            <a:r>
              <a:rPr lang="en-US" sz="1800" dirty="0" err="1">
                <a:latin typeface="Trebuchet MS" panose="020B0603020202020204" pitchFamily="34" charset="0"/>
              </a:rPr>
              <a:t>Ele</a:t>
            </a:r>
            <a:r>
              <a:rPr lang="en-US" sz="1800" dirty="0">
                <a:latin typeface="Trebuchet MS" panose="020B0603020202020204" pitchFamily="34" charset="0"/>
              </a:rPr>
              <a:t> </a:t>
            </a:r>
            <a:r>
              <a:rPr lang="en-US" sz="1800" dirty="0" err="1">
                <a:latin typeface="Trebuchet MS" panose="020B0603020202020204" pitchFamily="34" charset="0"/>
              </a:rPr>
              <a:t>presupun</a:t>
            </a:r>
            <a:r>
              <a:rPr lang="en-US" sz="1800" dirty="0">
                <a:latin typeface="Trebuchet MS" panose="020B0603020202020204" pitchFamily="34" charset="0"/>
              </a:rPr>
              <a:t> </a:t>
            </a:r>
            <a:r>
              <a:rPr lang="en-US" sz="1800" dirty="0" err="1">
                <a:latin typeface="Trebuchet MS" panose="020B0603020202020204" pitchFamily="34" charset="0"/>
              </a:rPr>
              <a:t>precondiții</a:t>
            </a:r>
            <a:r>
              <a:rPr lang="en-US" sz="1800" dirty="0">
                <a:latin typeface="Trebuchet MS" panose="020B0603020202020204" pitchFamily="34" charset="0"/>
              </a:rPr>
              <a:t> de </a:t>
            </a:r>
            <a:r>
              <a:rPr lang="en-US" sz="1800" dirty="0" err="1">
                <a:latin typeface="Trebuchet MS" panose="020B0603020202020204" pitchFamily="34" charset="0"/>
              </a:rPr>
              <a:t>bază</a:t>
            </a:r>
            <a:r>
              <a:rPr lang="en-US" sz="1800" dirty="0">
                <a:latin typeface="Trebuchet MS" panose="020B0603020202020204" pitchFamily="34" charset="0"/>
              </a:rPr>
              <a:t> </a:t>
            </a:r>
            <a:r>
              <a:rPr lang="en-US" sz="1800" dirty="0" err="1">
                <a:latin typeface="Trebuchet MS" panose="020B0603020202020204" pitchFamily="34" charset="0"/>
              </a:rPr>
              <a:t>comune</a:t>
            </a:r>
            <a:r>
              <a:rPr lang="en-US" sz="1800" dirty="0">
                <a:latin typeface="Trebuchet MS" panose="020B0603020202020204" pitchFamily="34" charset="0"/>
              </a:rPr>
              <a:t> </a:t>
            </a:r>
            <a:r>
              <a:rPr lang="en-US" sz="1800" dirty="0" err="1">
                <a:latin typeface="Trebuchet MS" panose="020B0603020202020204" pitchFamily="34" charset="0"/>
              </a:rPr>
              <a:t>pentru</a:t>
            </a:r>
            <a:r>
              <a:rPr lang="en-US" sz="1800" dirty="0">
                <a:latin typeface="Trebuchet MS" panose="020B0603020202020204" pitchFamily="34" charset="0"/>
              </a:rPr>
              <a:t> </a:t>
            </a:r>
            <a:r>
              <a:rPr lang="en-US" sz="1800" dirty="0" err="1">
                <a:latin typeface="Trebuchet MS" panose="020B0603020202020204" pitchFamily="34" charset="0"/>
              </a:rPr>
              <a:t>cultura</a:t>
            </a:r>
            <a:r>
              <a:rPr lang="en-US" sz="1800" dirty="0">
                <a:latin typeface="Trebuchet MS" panose="020B0603020202020204" pitchFamily="34" charset="0"/>
              </a:rPr>
              <a:t> socio-</a:t>
            </a:r>
            <a:r>
              <a:rPr lang="en-US" sz="1800" dirty="0" err="1">
                <a:latin typeface="Trebuchet MS" panose="020B0603020202020204" pitchFamily="34" charset="0"/>
              </a:rPr>
              <a:t>politică</a:t>
            </a:r>
            <a:r>
              <a:rPr lang="en-US" sz="1800" dirty="0">
                <a:latin typeface="Trebuchet MS" panose="020B0603020202020204" pitchFamily="34" charset="0"/>
              </a:rPr>
              <a:t> </a:t>
            </a:r>
            <a:r>
              <a:rPr lang="en-US" sz="1800" dirty="0" err="1">
                <a:latin typeface="Trebuchet MS" panose="020B0603020202020204" pitchFamily="34" charset="0"/>
              </a:rPr>
              <a:t>și</a:t>
            </a:r>
            <a:r>
              <a:rPr lang="en-US" sz="1800" dirty="0">
                <a:latin typeface="Trebuchet MS" panose="020B0603020202020204" pitchFamily="34" charset="0"/>
              </a:rPr>
              <a:t> </a:t>
            </a:r>
            <a:r>
              <a:rPr lang="en-US" sz="1800" dirty="0" err="1">
                <a:latin typeface="Trebuchet MS" panose="020B0603020202020204" pitchFamily="34" charset="0"/>
              </a:rPr>
              <a:t>administrativă</a:t>
            </a:r>
            <a:r>
              <a:rPr lang="en-US" sz="1800" dirty="0">
                <a:latin typeface="Trebuchet MS" panose="020B0603020202020204" pitchFamily="34" charset="0"/>
              </a:rPr>
              <a:t> </a:t>
            </a:r>
            <a:r>
              <a:rPr lang="en-US" sz="1800" dirty="0" err="1">
                <a:latin typeface="Trebuchet MS" panose="020B0603020202020204" pitchFamily="34" charset="0"/>
              </a:rPr>
              <a:t>europeană</a:t>
            </a:r>
            <a:r>
              <a:rPr lang="en-US" sz="1800" dirty="0">
                <a:latin typeface="Trebuchet MS" panose="020B0603020202020204" pitchFamily="34" charset="0"/>
              </a:rPr>
              <a:t>: </a:t>
            </a:r>
            <a:endParaRPr lang="en-US" sz="1800" dirty="0" smtClean="0">
              <a:latin typeface="Trebuchet MS" panose="020B0603020202020204" pitchFamily="34" charset="0"/>
            </a:endParaRPr>
          </a:p>
          <a:p>
            <a:r>
              <a:rPr lang="en-US" sz="1800" dirty="0" err="1" smtClean="0">
                <a:latin typeface="Trebuchet MS" panose="020B0603020202020204" pitchFamily="34" charset="0"/>
              </a:rPr>
              <a:t>legitimitatea</a:t>
            </a:r>
            <a:r>
              <a:rPr lang="en-US" sz="1800" dirty="0" smtClean="0">
                <a:latin typeface="Trebuchet MS" panose="020B0603020202020204" pitchFamily="34" charset="0"/>
              </a:rPr>
              <a:t> </a:t>
            </a:r>
            <a:r>
              <a:rPr lang="en-US" sz="1800" dirty="0">
                <a:latin typeface="Trebuchet MS" panose="020B0603020202020204" pitchFamily="34" charset="0"/>
              </a:rPr>
              <a:t>(</a:t>
            </a:r>
            <a:r>
              <a:rPr lang="en-US" sz="1800" dirty="0" err="1">
                <a:latin typeface="Trebuchet MS" panose="020B0603020202020204" pitchFamily="34" charset="0"/>
              </a:rPr>
              <a:t>democratică</a:t>
            </a:r>
            <a:r>
              <a:rPr lang="en-US" sz="1800" dirty="0">
                <a:latin typeface="Trebuchet MS" panose="020B0603020202020204" pitchFamily="34" charset="0"/>
              </a:rPr>
              <a:t> </a:t>
            </a:r>
            <a:r>
              <a:rPr lang="en-US" sz="1800" dirty="0" err="1">
                <a:latin typeface="Trebuchet MS" panose="020B0603020202020204" pitchFamily="34" charset="0"/>
              </a:rPr>
              <a:t>și</a:t>
            </a:r>
            <a:r>
              <a:rPr lang="en-US" sz="1800" dirty="0">
                <a:latin typeface="Trebuchet MS" panose="020B0603020202020204" pitchFamily="34" charset="0"/>
              </a:rPr>
              <a:t> </a:t>
            </a:r>
            <a:r>
              <a:rPr lang="en-US" sz="1800" dirty="0" err="1">
                <a:latin typeface="Trebuchet MS" panose="020B0603020202020204" pitchFamily="34" charset="0"/>
              </a:rPr>
              <a:t>parlamentară</a:t>
            </a:r>
            <a:r>
              <a:rPr lang="en-US" sz="1800" dirty="0">
                <a:latin typeface="Trebuchet MS" panose="020B0603020202020204" pitchFamily="34" charset="0"/>
              </a:rPr>
              <a:t>), </a:t>
            </a:r>
            <a:endParaRPr lang="en-US" sz="1800" dirty="0" smtClean="0">
              <a:latin typeface="Trebuchet MS" panose="020B0603020202020204" pitchFamily="34" charset="0"/>
            </a:endParaRPr>
          </a:p>
          <a:p>
            <a:r>
              <a:rPr lang="en-US" sz="1800" dirty="0" err="1" smtClean="0">
                <a:latin typeface="Trebuchet MS" panose="020B0603020202020204" pitchFamily="34" charset="0"/>
              </a:rPr>
              <a:t>statul</a:t>
            </a:r>
            <a:r>
              <a:rPr lang="en-US" sz="1800" dirty="0" smtClean="0">
                <a:latin typeface="Trebuchet MS" panose="020B0603020202020204" pitchFamily="34" charset="0"/>
              </a:rPr>
              <a:t> </a:t>
            </a:r>
            <a:r>
              <a:rPr lang="en-US" sz="1800" dirty="0">
                <a:latin typeface="Trebuchet MS" panose="020B0603020202020204" pitchFamily="34" charset="0"/>
              </a:rPr>
              <a:t>de </a:t>
            </a:r>
            <a:r>
              <a:rPr lang="en-US" sz="1800" dirty="0" err="1">
                <a:latin typeface="Trebuchet MS" panose="020B0603020202020204" pitchFamily="34" charset="0"/>
              </a:rPr>
              <a:t>drept</a:t>
            </a:r>
            <a:r>
              <a:rPr lang="en-US" sz="1800" dirty="0">
                <a:latin typeface="Trebuchet MS" panose="020B0603020202020204" pitchFamily="34" charset="0"/>
              </a:rPr>
              <a:t> </a:t>
            </a:r>
            <a:r>
              <a:rPr lang="en-US" sz="1800" dirty="0" err="1">
                <a:latin typeface="Trebuchet MS" panose="020B0603020202020204" pitchFamily="34" charset="0"/>
              </a:rPr>
              <a:t>și</a:t>
            </a:r>
            <a:r>
              <a:rPr lang="en-US" sz="1800" dirty="0">
                <a:latin typeface="Trebuchet MS" panose="020B0603020202020204" pitchFamily="34" charset="0"/>
              </a:rPr>
              <a:t> </a:t>
            </a:r>
            <a:r>
              <a:rPr lang="en-US" sz="1800" dirty="0" err="1">
                <a:latin typeface="Trebuchet MS" panose="020B0603020202020204" pitchFamily="34" charset="0"/>
              </a:rPr>
              <a:t>comportamentul</a:t>
            </a:r>
            <a:r>
              <a:rPr lang="en-US" sz="1800" dirty="0">
                <a:latin typeface="Trebuchet MS" panose="020B0603020202020204" pitchFamily="34" charset="0"/>
              </a:rPr>
              <a:t> etic </a:t>
            </a:r>
            <a:r>
              <a:rPr lang="en-US" sz="1800" dirty="0" err="1">
                <a:latin typeface="Trebuchet MS" panose="020B0603020202020204" pitchFamily="34" charset="0"/>
              </a:rPr>
              <a:t>bazat</a:t>
            </a:r>
            <a:r>
              <a:rPr lang="en-US" sz="1800" dirty="0">
                <a:latin typeface="Trebuchet MS" panose="020B0603020202020204" pitchFamily="34" charset="0"/>
              </a:rPr>
              <a:t> </a:t>
            </a:r>
            <a:r>
              <a:rPr lang="en-US" sz="1800" dirty="0" err="1">
                <a:latin typeface="Trebuchet MS" panose="020B0603020202020204" pitchFamily="34" charset="0"/>
              </a:rPr>
              <a:t>pe</a:t>
            </a:r>
            <a:r>
              <a:rPr lang="en-US" sz="1800" dirty="0">
                <a:latin typeface="Trebuchet MS" panose="020B0603020202020204" pitchFamily="34" charset="0"/>
              </a:rPr>
              <a:t> </a:t>
            </a:r>
            <a:r>
              <a:rPr lang="en-US" sz="1800" dirty="0" err="1">
                <a:latin typeface="Trebuchet MS" panose="020B0603020202020204" pitchFamily="34" charset="0"/>
              </a:rPr>
              <a:t>valori</a:t>
            </a:r>
            <a:r>
              <a:rPr lang="en-US" sz="1800" dirty="0">
                <a:latin typeface="Trebuchet MS" panose="020B0603020202020204" pitchFamily="34" charset="0"/>
              </a:rPr>
              <a:t> </a:t>
            </a:r>
            <a:r>
              <a:rPr lang="en-US" sz="1800" dirty="0" err="1">
                <a:latin typeface="Trebuchet MS" panose="020B0603020202020204" pitchFamily="34" charset="0"/>
              </a:rPr>
              <a:t>comune</a:t>
            </a:r>
            <a:r>
              <a:rPr lang="en-US" sz="1800" dirty="0">
                <a:latin typeface="Trebuchet MS" panose="020B0603020202020204" pitchFamily="34" charset="0"/>
              </a:rPr>
              <a:t> </a:t>
            </a:r>
            <a:r>
              <a:rPr lang="en-US" sz="1800" dirty="0" err="1">
                <a:latin typeface="Trebuchet MS" panose="020B0603020202020204" pitchFamily="34" charset="0"/>
              </a:rPr>
              <a:t>și</a:t>
            </a:r>
            <a:r>
              <a:rPr lang="en-US" sz="1800" dirty="0">
                <a:latin typeface="Trebuchet MS" panose="020B0603020202020204" pitchFamily="34" charset="0"/>
              </a:rPr>
              <a:t> </a:t>
            </a:r>
            <a:r>
              <a:rPr lang="en-US" sz="1800" dirty="0" err="1">
                <a:latin typeface="Trebuchet MS" panose="020B0603020202020204" pitchFamily="34" charset="0"/>
              </a:rPr>
              <a:t>principii</a:t>
            </a:r>
            <a:r>
              <a:rPr lang="en-US" sz="1800" dirty="0">
                <a:latin typeface="Trebuchet MS" panose="020B0603020202020204" pitchFamily="34" charset="0"/>
              </a:rPr>
              <a:t> </a:t>
            </a:r>
            <a:r>
              <a:rPr lang="en-US" sz="1800" dirty="0" err="1">
                <a:latin typeface="Trebuchet MS" panose="020B0603020202020204" pitchFamily="34" charset="0"/>
              </a:rPr>
              <a:t>precum</a:t>
            </a:r>
            <a:r>
              <a:rPr lang="en-US" sz="1800" dirty="0">
                <a:latin typeface="Trebuchet MS" panose="020B0603020202020204" pitchFamily="34" charset="0"/>
              </a:rPr>
              <a:t> </a:t>
            </a:r>
            <a:r>
              <a:rPr lang="en-US" sz="1800" dirty="0" err="1">
                <a:latin typeface="Trebuchet MS" panose="020B0603020202020204" pitchFamily="34" charset="0"/>
              </a:rPr>
              <a:t>deschiderea</a:t>
            </a:r>
            <a:r>
              <a:rPr lang="en-US" sz="1800" dirty="0">
                <a:latin typeface="Trebuchet MS" panose="020B0603020202020204" pitchFamily="34" charset="0"/>
              </a:rPr>
              <a:t>, </a:t>
            </a:r>
            <a:r>
              <a:rPr lang="en-US" sz="1800" dirty="0" err="1">
                <a:latin typeface="Trebuchet MS" panose="020B0603020202020204" pitchFamily="34" charset="0"/>
              </a:rPr>
              <a:t>responsabilitatea</a:t>
            </a:r>
            <a:r>
              <a:rPr lang="en-US" sz="1800" dirty="0">
                <a:latin typeface="Trebuchet MS" panose="020B0603020202020204" pitchFamily="34" charset="0"/>
              </a:rPr>
              <a:t>, </a:t>
            </a:r>
            <a:endParaRPr lang="en-US" sz="1800" dirty="0" smtClean="0">
              <a:latin typeface="Trebuchet MS" panose="020B0603020202020204" pitchFamily="34" charset="0"/>
            </a:endParaRPr>
          </a:p>
          <a:p>
            <a:r>
              <a:rPr lang="en-US" sz="1800" dirty="0" err="1" smtClean="0">
                <a:latin typeface="Trebuchet MS" panose="020B0603020202020204" pitchFamily="34" charset="0"/>
              </a:rPr>
              <a:t>participarea</a:t>
            </a:r>
            <a:r>
              <a:rPr lang="en-US" sz="1800" dirty="0">
                <a:latin typeface="Trebuchet MS" panose="020B0603020202020204" pitchFamily="34" charset="0"/>
              </a:rPr>
              <a:t>, </a:t>
            </a:r>
            <a:r>
              <a:rPr lang="en-US" sz="1800" dirty="0" err="1">
                <a:latin typeface="Trebuchet MS" panose="020B0603020202020204" pitchFamily="34" charset="0"/>
              </a:rPr>
              <a:t>diversitatea</a:t>
            </a:r>
            <a:r>
              <a:rPr lang="en-US" sz="1800" dirty="0">
                <a:latin typeface="Trebuchet MS" panose="020B0603020202020204" pitchFamily="34" charset="0"/>
              </a:rPr>
              <a:t>, </a:t>
            </a:r>
            <a:r>
              <a:rPr lang="en-US" sz="1800" dirty="0" err="1">
                <a:latin typeface="Trebuchet MS" panose="020B0603020202020204" pitchFamily="34" charset="0"/>
              </a:rPr>
              <a:t>echitatea</a:t>
            </a:r>
            <a:r>
              <a:rPr lang="en-US" sz="1800" dirty="0">
                <a:latin typeface="Trebuchet MS" panose="020B0603020202020204" pitchFamily="34" charset="0"/>
              </a:rPr>
              <a:t>, </a:t>
            </a:r>
            <a:r>
              <a:rPr lang="en-US" sz="1800" dirty="0" err="1">
                <a:latin typeface="Trebuchet MS" panose="020B0603020202020204" pitchFamily="34" charset="0"/>
              </a:rPr>
              <a:t>justiția</a:t>
            </a:r>
            <a:r>
              <a:rPr lang="en-US" sz="1800" dirty="0">
                <a:latin typeface="Trebuchet MS" panose="020B0603020202020204" pitchFamily="34" charset="0"/>
              </a:rPr>
              <a:t> </a:t>
            </a:r>
            <a:r>
              <a:rPr lang="en-US" sz="1800" dirty="0" err="1">
                <a:latin typeface="Trebuchet MS" panose="020B0603020202020204" pitchFamily="34" charset="0"/>
              </a:rPr>
              <a:t>socială</a:t>
            </a:r>
            <a:r>
              <a:rPr lang="en-US" sz="1800" dirty="0">
                <a:latin typeface="Trebuchet MS" panose="020B0603020202020204" pitchFamily="34" charset="0"/>
              </a:rPr>
              <a:t>, </a:t>
            </a:r>
            <a:r>
              <a:rPr lang="en-US" sz="1800" dirty="0" err="1">
                <a:latin typeface="Trebuchet MS" panose="020B0603020202020204" pitchFamily="34" charset="0"/>
              </a:rPr>
              <a:t>solidaritatea</a:t>
            </a:r>
            <a:r>
              <a:rPr lang="en-US" sz="1800" dirty="0">
                <a:latin typeface="Trebuchet MS" panose="020B0603020202020204" pitchFamily="34" charset="0"/>
              </a:rPr>
              <a:t>, </a:t>
            </a:r>
            <a:endParaRPr lang="en-US" sz="1800" dirty="0" smtClean="0">
              <a:latin typeface="Trebuchet MS" panose="020B0603020202020204" pitchFamily="34" charset="0"/>
            </a:endParaRPr>
          </a:p>
          <a:p>
            <a:r>
              <a:rPr lang="en-US" sz="1800" dirty="0" err="1" smtClean="0">
                <a:latin typeface="Trebuchet MS" panose="020B0603020202020204" pitchFamily="34" charset="0"/>
              </a:rPr>
              <a:t>colaborarea</a:t>
            </a:r>
            <a:r>
              <a:rPr lang="en-US" sz="1800" dirty="0" smtClean="0">
                <a:latin typeface="Trebuchet MS" panose="020B0603020202020204" pitchFamily="34" charset="0"/>
              </a:rPr>
              <a:t> </a:t>
            </a:r>
            <a:r>
              <a:rPr lang="en-US" sz="1800" dirty="0" err="1">
                <a:latin typeface="Trebuchet MS" panose="020B0603020202020204" pitchFamily="34" charset="0"/>
              </a:rPr>
              <a:t>și</a:t>
            </a:r>
            <a:r>
              <a:rPr lang="en-US" sz="1800" dirty="0">
                <a:latin typeface="Trebuchet MS" panose="020B0603020202020204" pitchFamily="34" charset="0"/>
              </a:rPr>
              <a:t> </a:t>
            </a:r>
            <a:r>
              <a:rPr lang="en-US" sz="1800" dirty="0" err="1">
                <a:latin typeface="Trebuchet MS" panose="020B0603020202020204" pitchFamily="34" charset="0"/>
              </a:rPr>
              <a:t>parteneriatele</a:t>
            </a:r>
            <a:r>
              <a:rPr lang="en-US" sz="1800" dirty="0">
                <a:latin typeface="Trebuchet MS" panose="020B0603020202020204" pitchFamily="34" charset="0"/>
              </a:rPr>
              <a:t> - </a:t>
            </a:r>
            <a:r>
              <a:rPr lang="en-US" sz="1800" dirty="0" err="1">
                <a:latin typeface="Trebuchet MS" panose="020B0603020202020204" pitchFamily="34" charset="0"/>
              </a:rPr>
              <a:t>toate</a:t>
            </a:r>
            <a:r>
              <a:rPr lang="en-US" sz="1800" dirty="0">
                <a:latin typeface="Trebuchet MS" panose="020B0603020202020204" pitchFamily="34" charset="0"/>
              </a:rPr>
              <a:t> </a:t>
            </a:r>
            <a:r>
              <a:rPr lang="en-US" sz="1800" dirty="0" err="1">
                <a:latin typeface="Trebuchet MS" panose="020B0603020202020204" pitchFamily="34" charset="0"/>
              </a:rPr>
              <a:t>aspectele</a:t>
            </a:r>
            <a:r>
              <a:rPr lang="en-US" sz="1800" dirty="0">
                <a:latin typeface="Trebuchet MS" panose="020B0603020202020204" pitchFamily="34" charset="0"/>
              </a:rPr>
              <a:t> care </a:t>
            </a:r>
            <a:r>
              <a:rPr lang="en-US" sz="1800" dirty="0" err="1">
                <a:latin typeface="Trebuchet MS" panose="020B0603020202020204" pitchFamily="34" charset="0"/>
              </a:rPr>
              <a:t>trebuie</a:t>
            </a:r>
            <a:r>
              <a:rPr lang="en-US" sz="1800" dirty="0">
                <a:latin typeface="Trebuchet MS" panose="020B0603020202020204" pitchFamily="34" charset="0"/>
              </a:rPr>
              <a:t> </a:t>
            </a:r>
            <a:r>
              <a:rPr lang="en-US" sz="1800" dirty="0" err="1">
                <a:latin typeface="Trebuchet MS" panose="020B0603020202020204" pitchFamily="34" charset="0"/>
              </a:rPr>
              <a:t>luate</a:t>
            </a:r>
            <a:r>
              <a:rPr lang="en-US" sz="1800" dirty="0">
                <a:latin typeface="Trebuchet MS" panose="020B0603020202020204" pitchFamily="34" charset="0"/>
              </a:rPr>
              <a:t> </a:t>
            </a:r>
            <a:r>
              <a:rPr lang="en-US" sz="1800" dirty="0" err="1">
                <a:latin typeface="Trebuchet MS" panose="020B0603020202020204" pitchFamily="34" charset="0"/>
              </a:rPr>
              <a:t>în</a:t>
            </a:r>
            <a:r>
              <a:rPr lang="en-US" sz="1800" dirty="0">
                <a:latin typeface="Trebuchet MS" panose="020B0603020202020204" pitchFamily="34" charset="0"/>
              </a:rPr>
              <a:t> </a:t>
            </a:r>
            <a:r>
              <a:rPr lang="en-US" sz="1800" dirty="0" err="1">
                <a:latin typeface="Trebuchet MS" panose="020B0603020202020204" pitchFamily="34" charset="0"/>
              </a:rPr>
              <a:t>considerare</a:t>
            </a:r>
            <a:r>
              <a:rPr lang="en-US" sz="1800" dirty="0">
                <a:latin typeface="Trebuchet MS" panose="020B0603020202020204" pitchFamily="34" charset="0"/>
              </a:rPr>
              <a:t> </a:t>
            </a:r>
            <a:r>
              <a:rPr lang="en-US" sz="1800" dirty="0" err="1">
                <a:latin typeface="Trebuchet MS" panose="020B0603020202020204" pitchFamily="34" charset="0"/>
              </a:rPr>
              <a:t>în</a:t>
            </a:r>
            <a:r>
              <a:rPr lang="en-US" sz="1800" dirty="0">
                <a:latin typeface="Trebuchet MS" panose="020B0603020202020204" pitchFamily="34" charset="0"/>
              </a:rPr>
              <a:t> </a:t>
            </a:r>
            <a:r>
              <a:rPr lang="en-US" sz="1800" dirty="0" err="1">
                <a:latin typeface="Trebuchet MS" panose="020B0603020202020204" pitchFamily="34" charset="0"/>
              </a:rPr>
              <a:t>timpul</a:t>
            </a:r>
            <a:r>
              <a:rPr lang="en-US" sz="1800" dirty="0">
                <a:latin typeface="Trebuchet MS" panose="020B0603020202020204" pitchFamily="34" charset="0"/>
              </a:rPr>
              <a:t> </a:t>
            </a:r>
            <a:r>
              <a:rPr lang="en-US" sz="1800" dirty="0" err="1">
                <a:latin typeface="Trebuchet MS" panose="020B0603020202020204" pitchFamily="34" charset="0"/>
              </a:rPr>
              <a:t>evaluării</a:t>
            </a:r>
            <a:r>
              <a:rPr lang="en-US" sz="1800" dirty="0">
                <a:latin typeface="Trebuchet MS" panose="020B0603020202020204" pitchFamily="34" charset="0"/>
              </a:rPr>
              <a:t>. </a:t>
            </a:r>
          </a:p>
          <a:p>
            <a:pPr marL="0" indent="0">
              <a:buNone/>
            </a:pPr>
            <a:r>
              <a:rPr lang="en-US" sz="1800" dirty="0" err="1">
                <a:latin typeface="Trebuchet MS" panose="020B0603020202020204" pitchFamily="34" charset="0"/>
              </a:rPr>
              <a:t>Deși</a:t>
            </a:r>
            <a:r>
              <a:rPr lang="en-US" sz="1800" dirty="0">
                <a:latin typeface="Trebuchet MS" panose="020B0603020202020204" pitchFamily="34" charset="0"/>
              </a:rPr>
              <a:t> CAF se </a:t>
            </a:r>
            <a:r>
              <a:rPr lang="en-US" sz="1800" dirty="0" err="1">
                <a:latin typeface="Trebuchet MS" panose="020B0603020202020204" pitchFamily="34" charset="0"/>
              </a:rPr>
              <a:t>axează</a:t>
            </a:r>
            <a:r>
              <a:rPr lang="en-US" sz="1800" dirty="0">
                <a:latin typeface="Trebuchet MS" panose="020B0603020202020204" pitchFamily="34" charset="0"/>
              </a:rPr>
              <a:t> </a:t>
            </a:r>
            <a:r>
              <a:rPr lang="en-US" sz="1800" dirty="0" err="1">
                <a:latin typeface="Trebuchet MS" panose="020B0603020202020204" pitchFamily="34" charset="0"/>
              </a:rPr>
              <a:t>în</a:t>
            </a:r>
            <a:r>
              <a:rPr lang="en-US" sz="1800" dirty="0">
                <a:latin typeface="Trebuchet MS" panose="020B0603020202020204" pitchFamily="34" charset="0"/>
              </a:rPr>
              <a:t> principal </a:t>
            </a:r>
            <a:r>
              <a:rPr lang="en-US" sz="1800" dirty="0" err="1">
                <a:latin typeface="Trebuchet MS" panose="020B0603020202020204" pitchFamily="34" charset="0"/>
              </a:rPr>
              <a:t>pe</a:t>
            </a:r>
            <a:r>
              <a:rPr lang="en-US" sz="1800" dirty="0">
                <a:latin typeface="Trebuchet MS" panose="020B0603020202020204" pitchFamily="34" charset="0"/>
              </a:rPr>
              <a:t> </a:t>
            </a:r>
            <a:r>
              <a:rPr lang="en-US" sz="1800" dirty="0" err="1">
                <a:latin typeface="Trebuchet MS" panose="020B0603020202020204" pitchFamily="34" charset="0"/>
              </a:rPr>
              <a:t>evaluarea</a:t>
            </a:r>
            <a:r>
              <a:rPr lang="en-US" sz="1800" dirty="0">
                <a:latin typeface="Trebuchet MS" panose="020B0603020202020204" pitchFamily="34" charset="0"/>
              </a:rPr>
              <a:t> </a:t>
            </a:r>
            <a:r>
              <a:rPr lang="en-US" sz="1800" dirty="0" err="1">
                <a:latin typeface="Trebuchet MS" panose="020B0603020202020204" pitchFamily="34" charset="0"/>
              </a:rPr>
              <a:t>managementului</a:t>
            </a:r>
            <a:r>
              <a:rPr lang="en-US" sz="1800" dirty="0">
                <a:latin typeface="Trebuchet MS" panose="020B0603020202020204" pitchFamily="34" charset="0"/>
              </a:rPr>
              <a:t> </a:t>
            </a:r>
            <a:r>
              <a:rPr lang="en-US" sz="1800" dirty="0" err="1">
                <a:latin typeface="Trebuchet MS" panose="020B0603020202020204" pitchFamily="34" charset="0"/>
              </a:rPr>
              <a:t>performanței</a:t>
            </a:r>
            <a:r>
              <a:rPr lang="en-US" sz="1800" dirty="0">
                <a:latin typeface="Trebuchet MS" panose="020B0603020202020204" pitchFamily="34" charset="0"/>
              </a:rPr>
              <a:t> </a:t>
            </a:r>
            <a:r>
              <a:rPr lang="en-US" sz="1800" dirty="0" err="1">
                <a:latin typeface="Trebuchet MS" panose="020B0603020202020204" pitchFamily="34" charset="0"/>
              </a:rPr>
              <a:t>și</a:t>
            </a:r>
            <a:r>
              <a:rPr lang="en-US" sz="1800" dirty="0">
                <a:latin typeface="Trebuchet MS" panose="020B0603020202020204" pitchFamily="34" charset="0"/>
              </a:rPr>
              <a:t> </a:t>
            </a:r>
            <a:r>
              <a:rPr lang="en-US" sz="1800" dirty="0" err="1">
                <a:latin typeface="Trebuchet MS" panose="020B0603020202020204" pitchFamily="34" charset="0"/>
              </a:rPr>
              <a:t>pe</a:t>
            </a:r>
            <a:r>
              <a:rPr lang="en-US" sz="1800" dirty="0">
                <a:latin typeface="Trebuchet MS" panose="020B0603020202020204" pitchFamily="34" charset="0"/>
              </a:rPr>
              <a:t> identificarea </a:t>
            </a:r>
            <a:r>
              <a:rPr lang="en-US" sz="1800" dirty="0" err="1">
                <a:latin typeface="Trebuchet MS" panose="020B0603020202020204" pitchFamily="34" charset="0"/>
              </a:rPr>
              <a:t>cauzelor</a:t>
            </a:r>
            <a:r>
              <a:rPr lang="en-US" sz="1800" dirty="0">
                <a:latin typeface="Trebuchet MS" panose="020B0603020202020204" pitchFamily="34" charset="0"/>
              </a:rPr>
              <a:t> sale </a:t>
            </a:r>
            <a:r>
              <a:rPr lang="en-US" sz="1800" dirty="0" err="1">
                <a:latin typeface="Trebuchet MS" panose="020B0603020202020204" pitchFamily="34" charset="0"/>
              </a:rPr>
              <a:t>organizatorice</a:t>
            </a:r>
            <a:r>
              <a:rPr lang="en-US" sz="1800" dirty="0">
                <a:latin typeface="Trebuchet MS" panose="020B0603020202020204" pitchFamily="34" charset="0"/>
              </a:rPr>
              <a:t> </a:t>
            </a:r>
            <a:r>
              <a:rPr lang="en-US" sz="1800" dirty="0" err="1">
                <a:latin typeface="Trebuchet MS" panose="020B0603020202020204" pitchFamily="34" charset="0"/>
              </a:rPr>
              <a:t>pentru</a:t>
            </a:r>
            <a:r>
              <a:rPr lang="en-US" sz="1800" dirty="0">
                <a:latin typeface="Trebuchet MS" panose="020B0603020202020204" pitchFamily="34" charset="0"/>
              </a:rPr>
              <a:t> a face </a:t>
            </a:r>
            <a:r>
              <a:rPr lang="en-US" sz="1800" dirty="0" err="1">
                <a:latin typeface="Trebuchet MS" panose="020B0603020202020204" pitchFamily="34" charset="0"/>
              </a:rPr>
              <a:t>posibilă</a:t>
            </a:r>
            <a:r>
              <a:rPr lang="en-US" sz="1800" dirty="0">
                <a:latin typeface="Trebuchet MS" panose="020B0603020202020204" pitchFamily="34" charset="0"/>
              </a:rPr>
              <a:t> o </a:t>
            </a:r>
            <a:r>
              <a:rPr lang="en-US" sz="1800" dirty="0" err="1">
                <a:latin typeface="Trebuchet MS" panose="020B0603020202020204" pitchFamily="34" charset="0"/>
              </a:rPr>
              <a:t>îmbunătățire</a:t>
            </a:r>
            <a:r>
              <a:rPr lang="en-US" sz="1800" dirty="0">
                <a:latin typeface="Trebuchet MS" panose="020B0603020202020204" pitchFamily="34" charset="0"/>
              </a:rPr>
              <a:t>, </a:t>
            </a:r>
            <a:r>
              <a:rPr lang="en-US" sz="1800" dirty="0" err="1">
                <a:latin typeface="Trebuchet MS" panose="020B0603020202020204" pitchFamily="34" charset="0"/>
              </a:rPr>
              <a:t>scopul</a:t>
            </a:r>
            <a:r>
              <a:rPr lang="en-US" sz="1800" dirty="0">
                <a:latin typeface="Trebuchet MS" panose="020B0603020202020204" pitchFamily="34" charset="0"/>
              </a:rPr>
              <a:t> final </a:t>
            </a:r>
            <a:r>
              <a:rPr lang="en-US" sz="1800" dirty="0" err="1">
                <a:latin typeface="Trebuchet MS" panose="020B0603020202020204" pitchFamily="34" charset="0"/>
              </a:rPr>
              <a:t>este</a:t>
            </a:r>
            <a:r>
              <a:rPr lang="en-US" sz="1800" dirty="0">
                <a:latin typeface="Trebuchet MS" panose="020B0603020202020204" pitchFamily="34" charset="0"/>
              </a:rPr>
              <a:t> de a </a:t>
            </a:r>
            <a:r>
              <a:rPr lang="en-US" sz="1800" dirty="0" err="1">
                <a:latin typeface="Trebuchet MS" panose="020B0603020202020204" pitchFamily="34" charset="0"/>
              </a:rPr>
              <a:t>contribui</a:t>
            </a:r>
            <a:r>
              <a:rPr lang="en-US" sz="1800" dirty="0">
                <a:latin typeface="Trebuchet MS" panose="020B0603020202020204" pitchFamily="34" charset="0"/>
              </a:rPr>
              <a:t> la </a:t>
            </a:r>
            <a:r>
              <a:rPr lang="en-US" sz="1800" dirty="0" err="1">
                <a:latin typeface="Trebuchet MS" panose="020B0603020202020204" pitchFamily="34" charset="0"/>
              </a:rPr>
              <a:t>buna</a:t>
            </a:r>
            <a:r>
              <a:rPr lang="en-US" sz="1800" dirty="0">
                <a:latin typeface="Trebuchet MS" panose="020B0603020202020204" pitchFamily="34" charset="0"/>
              </a:rPr>
              <a:t> </a:t>
            </a:r>
            <a:r>
              <a:rPr lang="en-US" sz="1800" dirty="0" err="1">
                <a:latin typeface="Trebuchet MS" panose="020B0603020202020204" pitchFamily="34" charset="0"/>
              </a:rPr>
              <a:t>guvernare</a:t>
            </a:r>
            <a:r>
              <a:rPr lang="en-US" sz="1800" dirty="0">
                <a:latin typeface="Trebuchet MS" panose="020B0603020202020204" pitchFamily="34" charset="0"/>
              </a:rPr>
              <a:t>. </a:t>
            </a:r>
            <a:r>
              <a:rPr lang="en-US" sz="1800" dirty="0" smtClean="0">
                <a:latin typeface="Trebuchet MS" panose="020B0603020202020204" pitchFamily="34" charset="0"/>
              </a:rPr>
              <a:t> </a:t>
            </a:r>
            <a:endParaRPr lang="en-US" sz="1800" dirty="0">
              <a:latin typeface="Trebuchet MS" panose="020B0603020202020204" pitchFamily="34" charset="0"/>
            </a:endParaRPr>
          </a:p>
        </p:txBody>
      </p:sp>
      <p:pic>
        <p:nvPicPr>
          <p:cNvPr id="5" name="Picture 4" descr="Header A4 Portrait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2383" y="384313"/>
            <a:ext cx="7182678" cy="715616"/>
          </a:xfrm>
          <a:prstGeom prst="rect">
            <a:avLst/>
          </a:prstGeom>
        </p:spPr>
      </p:pic>
      <p:pic>
        <p:nvPicPr>
          <p:cNvPr id="6" name="Picture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5022" y="5405187"/>
            <a:ext cx="401955" cy="59055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603747" y="6112860"/>
            <a:ext cx="701198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  <a:tabLst>
                <a:tab pos="2971800" algn="ctr"/>
                <a:tab pos="5943600" algn="r"/>
              </a:tabLst>
            </a:pPr>
            <a:r>
              <a:rPr lang="ro-RO" sz="800" dirty="0"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3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  <a:tabLst>
                <a:tab pos="2971800" algn="ctr"/>
                <a:tab pos="5943600" algn="r"/>
              </a:tabLst>
            </a:pPr>
            <a:r>
              <a:rPr lang="ro-RO" sz="800" b="1" dirty="0">
                <a:solidFill>
                  <a:srgbClr val="003399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Asigurarea performanței și managementului calității în Municipiul Ploiești - Cod SMIS 120801</a:t>
            </a:r>
            <a:endParaRPr lang="en-US" sz="3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  <a:tabLst>
                <a:tab pos="2971800" algn="ctr"/>
                <a:tab pos="5943600" algn="r"/>
              </a:tabLst>
            </a:pPr>
            <a:r>
              <a:rPr lang="ro-RO" sz="800" b="1" dirty="0">
                <a:solidFill>
                  <a:srgbClr val="003399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      Competența face diferența! Proiect selectat în cadrul Programului Operațional Capacitate Administrativă cofinanțat de Uniunea Europeană, </a:t>
            </a:r>
            <a:r>
              <a:rPr lang="ro-RO" sz="800" b="1" dirty="0" smtClean="0">
                <a:solidFill>
                  <a:srgbClr val="003399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800" b="1" dirty="0">
                <a:solidFill>
                  <a:srgbClr val="003399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din Fondul Social European</a:t>
            </a:r>
            <a:endParaRPr lang="en-US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3353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2376</TotalTime>
  <Words>1576</Words>
  <Application>Microsoft Office PowerPoint</Application>
  <PresentationFormat>Widescreen</PresentationFormat>
  <Paragraphs>138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Trebuchet MS</vt:lpstr>
      <vt:lpstr>Office Theme</vt:lpstr>
      <vt:lpstr>Conferinta de diseminare a rezultatelor implementarii CAF - Municipiul Ploiesti -  30 mai 2019</vt:lpstr>
      <vt:lpstr>Scopul si obiectivele proiectului</vt:lpstr>
      <vt:lpstr>Obiectivele specifice </vt:lpstr>
      <vt:lpstr>Cadrul comun de autoevaluare (CAF) </vt:lpstr>
      <vt:lpstr>Cadrul comun de autoevaluare (CAF) </vt:lpstr>
      <vt:lpstr>Structura modelului CAF</vt:lpstr>
      <vt:lpstr>Structura modelului CAF</vt:lpstr>
      <vt:lpstr>Cele 8 principii de excelență </vt:lpstr>
      <vt:lpstr>  Valorile comune ale sectorului public european  </vt:lpstr>
      <vt:lpstr>Etapele implementarii CAF</vt:lpstr>
      <vt:lpstr>Cadrul comun de autoevaluare in Municipiul Ploiesti</vt:lpstr>
      <vt:lpstr>Rezultate obtinute pentru Activitatea 3</vt:lpstr>
      <vt:lpstr>Activitati in derulare</vt:lpstr>
      <vt:lpstr>Valorificarea rezultatelor proiectului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Prezentare PowerPoint</dc:title>
  <dc:creator>Alexandra Ligia Staicu</dc:creator>
  <cp:lastModifiedBy>Administrator</cp:lastModifiedBy>
  <cp:revision>67</cp:revision>
  <dcterms:created xsi:type="dcterms:W3CDTF">2018-04-16T05:57:52Z</dcterms:created>
  <dcterms:modified xsi:type="dcterms:W3CDTF">2019-05-30T05:42:12Z</dcterms:modified>
</cp:coreProperties>
</file>